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4"/>
  </p:notesMasterIdLst>
  <p:sldIdLst>
    <p:sldId id="257" r:id="rId2"/>
    <p:sldId id="302" r:id="rId3"/>
    <p:sldId id="281" r:id="rId4"/>
    <p:sldId id="301" r:id="rId5"/>
    <p:sldId id="283" r:id="rId6"/>
    <p:sldId id="303" r:id="rId7"/>
    <p:sldId id="282" r:id="rId8"/>
    <p:sldId id="304" r:id="rId9"/>
    <p:sldId id="287" r:id="rId10"/>
    <p:sldId id="258" r:id="rId11"/>
    <p:sldId id="305" r:id="rId12"/>
    <p:sldId id="309" r:id="rId13"/>
    <p:sldId id="308" r:id="rId14"/>
    <p:sldId id="290" r:id="rId15"/>
    <p:sldId id="306" r:id="rId16"/>
    <p:sldId id="278" r:id="rId17"/>
    <p:sldId id="279" r:id="rId18"/>
    <p:sldId id="315" r:id="rId19"/>
    <p:sldId id="284" r:id="rId20"/>
    <p:sldId id="311" r:id="rId21"/>
    <p:sldId id="316" r:id="rId22"/>
    <p:sldId id="317" r:id="rId23"/>
    <p:sldId id="285" r:id="rId24"/>
    <p:sldId id="286" r:id="rId25"/>
    <p:sldId id="288" r:id="rId26"/>
    <p:sldId id="299" r:id="rId27"/>
    <p:sldId id="289" r:id="rId28"/>
    <p:sldId id="313" r:id="rId29"/>
    <p:sldId id="314" r:id="rId30"/>
    <p:sldId id="312" r:id="rId31"/>
    <p:sldId id="310" r:id="rId32"/>
    <p:sldId id="300" r:id="rId33"/>
    <p:sldId id="295" r:id="rId34"/>
    <p:sldId id="261" r:id="rId35"/>
    <p:sldId id="292" r:id="rId36"/>
    <p:sldId id="291" r:id="rId37"/>
    <p:sldId id="296" r:id="rId38"/>
    <p:sldId id="293" r:id="rId39"/>
    <p:sldId id="297" r:id="rId40"/>
    <p:sldId id="298" r:id="rId41"/>
    <p:sldId id="294" r:id="rId42"/>
    <p:sldId id="307" r:id="rId4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660"/>
  </p:normalViewPr>
  <p:slideViewPr>
    <p:cSldViewPr>
      <p:cViewPr varScale="1">
        <p:scale>
          <a:sx n="83" d="100"/>
          <a:sy n="83" d="100"/>
        </p:scale>
        <p:origin x="145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CFE4E966-1256-41FC-840A-85C1B7C276DF}"/>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4099" name="Rectangle 3">
            <a:extLst>
              <a:ext uri="{FF2B5EF4-FFF2-40B4-BE49-F238E27FC236}">
                <a16:creationId xmlns:a16="http://schemas.microsoft.com/office/drawing/2014/main" id="{897E2B54-7CF4-484F-80C1-4E0EA48E69DB}"/>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4100" name="Rectangle 4">
            <a:extLst>
              <a:ext uri="{FF2B5EF4-FFF2-40B4-BE49-F238E27FC236}">
                <a16:creationId xmlns:a16="http://schemas.microsoft.com/office/drawing/2014/main" id="{42EA45FA-203D-418D-8632-5F64E26F3B43}"/>
              </a:ext>
            </a:extLst>
          </p:cNvPr>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a:extLst>
              <a:ext uri="{FF2B5EF4-FFF2-40B4-BE49-F238E27FC236}">
                <a16:creationId xmlns:a16="http://schemas.microsoft.com/office/drawing/2014/main" id="{A32D1CEC-1D9F-4360-97DA-43D4077B3EC1}"/>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6">
            <a:extLst>
              <a:ext uri="{FF2B5EF4-FFF2-40B4-BE49-F238E27FC236}">
                <a16:creationId xmlns:a16="http://schemas.microsoft.com/office/drawing/2014/main" id="{7A0D77BA-CCBE-486D-9724-87EDB914B1FF}"/>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4103" name="Rectangle 7">
            <a:extLst>
              <a:ext uri="{FF2B5EF4-FFF2-40B4-BE49-F238E27FC236}">
                <a16:creationId xmlns:a16="http://schemas.microsoft.com/office/drawing/2014/main" id="{C149C9FF-152C-4659-99DA-0D0650C1CB37}"/>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6BFCA35A-AEC8-47BA-AECA-3F6876FDB505}"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9128503-0AC3-45F0-B25D-2ABDB406D472}"/>
              </a:ext>
            </a:extLst>
          </p:cNvPr>
          <p:cNvSpPr>
            <a:spLocks noGrp="1" noChangeArrowheads="1"/>
          </p:cNvSpPr>
          <p:nvPr>
            <p:ph type="sldNum" sz="quarter" idx="5"/>
          </p:nvPr>
        </p:nvSpPr>
        <p:spPr>
          <a:ln/>
        </p:spPr>
        <p:txBody>
          <a:bodyPr/>
          <a:lstStyle/>
          <a:p>
            <a:fld id="{87D998B0-0E1E-4829-9124-11F83CC036E9}" type="slidenum">
              <a:rPr lang="en-US" altLang="zh-CN"/>
              <a:pPr/>
              <a:t>1</a:t>
            </a:fld>
            <a:endParaRPr lang="en-US" altLang="zh-CN"/>
          </a:p>
        </p:txBody>
      </p:sp>
      <p:sp>
        <p:nvSpPr>
          <p:cNvPr id="5122" name="Rectangle 2">
            <a:extLst>
              <a:ext uri="{FF2B5EF4-FFF2-40B4-BE49-F238E27FC236}">
                <a16:creationId xmlns:a16="http://schemas.microsoft.com/office/drawing/2014/main" id="{D78B3680-68DA-480D-898F-29C090EE0B7C}"/>
              </a:ext>
            </a:extLst>
          </p:cNvPr>
          <p:cNvSpPr>
            <a:spLocks noRot="1" noChangeArrowheads="1" noTextEdit="1"/>
          </p:cNvSpPr>
          <p:nvPr>
            <p:ph type="sldImg"/>
          </p:nvPr>
        </p:nvSpPr>
        <p:spPr>
          <a:ln/>
        </p:spPr>
      </p:sp>
      <p:sp>
        <p:nvSpPr>
          <p:cNvPr id="5123" name="Rectangle 3">
            <a:extLst>
              <a:ext uri="{FF2B5EF4-FFF2-40B4-BE49-F238E27FC236}">
                <a16:creationId xmlns:a16="http://schemas.microsoft.com/office/drawing/2014/main" id="{58A7DB6D-3B73-40A4-B351-BC8025134077}"/>
              </a:ext>
            </a:extLst>
          </p:cNvPr>
          <p:cNvSpPr>
            <a:spLocks noGrp="1" noChangeArrowheads="1"/>
          </p:cNvSpPr>
          <p:nvPr>
            <p:ph type="body" idx="1"/>
          </p:nvPr>
        </p:nvSpPr>
        <p:spPr/>
        <p:txBody>
          <a:bodyPr/>
          <a:lstStyle/>
          <a:p>
            <a:r>
              <a:rPr lang="zh-CN" altLang="en-US"/>
              <a:t>从天文学角度来看，地球是太阳系的一颗普通的行星，按离太阳由近及远的次序为第三颗行星。它有一个天然卫星──月球，现代地球上空还有许多各种用途的人造卫星和探测器。太阳系是银河系的一个成员，银河系也只是无数星系中的一个，地球在已知宇宙中是渺小的， </a:t>
            </a:r>
          </a:p>
          <a:p>
            <a:r>
              <a:rPr lang="zh-CN" altLang="en-US"/>
              <a:t>地球在宇宙中不停地运动着，它必受邻近天体的影响，尤其是太阳、月球对地球的作用。日月引潮力，引起海水周期性的涨落，潮汐摩擦影响地球自转速度的变化，日月地三系统产生日月食现象等。 </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1C449589-BBC2-4594-A8C0-AC06988E58CE}"/>
              </a:ext>
            </a:extLst>
          </p:cNvPr>
          <p:cNvSpPr>
            <a:spLocks noGrp="1" noRot="1" noChangeArrowheads="1"/>
          </p:cNvSpPr>
          <p:nvPr>
            <p:ph type="ctrTitle"/>
          </p:nvPr>
        </p:nvSpPr>
        <p:spPr>
          <a:xfrm>
            <a:off x="685800" y="1981200"/>
            <a:ext cx="7772400" cy="1143000"/>
          </a:xfrm>
        </p:spPr>
        <p:txBody>
          <a:bodyPr/>
          <a:lstStyle>
            <a:lvl1pPr>
              <a:defRPr/>
            </a:lvl1pPr>
          </a:lstStyle>
          <a:p>
            <a:pPr lvl="0"/>
            <a:r>
              <a:rPr lang="zh-CN" altLang="en-US" noProof="0"/>
              <a:t>单击此处编辑母版标题样式</a:t>
            </a:r>
          </a:p>
        </p:txBody>
      </p:sp>
      <p:sp>
        <p:nvSpPr>
          <p:cNvPr id="29699" name="Rectangle 3">
            <a:extLst>
              <a:ext uri="{FF2B5EF4-FFF2-40B4-BE49-F238E27FC236}">
                <a16:creationId xmlns:a16="http://schemas.microsoft.com/office/drawing/2014/main" id="{35FD5B8E-5DDB-49C1-861E-9ACFD2217935}"/>
              </a:ext>
            </a:extLst>
          </p:cNvPr>
          <p:cNvSpPr>
            <a:spLocks noGrp="1" noRot="1" noChangeArrowheads="1"/>
          </p:cNvSpPr>
          <p:nvPr>
            <p:ph type="subTitle" idx="1"/>
          </p:nvPr>
        </p:nvSpPr>
        <p:spPr>
          <a:xfrm>
            <a:off x="1371600" y="3581400"/>
            <a:ext cx="6400800" cy="1752600"/>
          </a:xfrm>
        </p:spPr>
        <p:txBody>
          <a:bodyPr/>
          <a:lstStyle>
            <a:lvl1pPr marL="0" indent="0" algn="ctr">
              <a:buFont typeface="Wingdings 2" panose="05020102010507070707" pitchFamily="18" charset="2"/>
              <a:buNone/>
              <a:defRPr/>
            </a:lvl1pPr>
          </a:lstStyle>
          <a:p>
            <a:pPr lvl="0"/>
            <a:r>
              <a:rPr lang="zh-CN" altLang="en-US" noProof="0"/>
              <a:t>单击此处编辑母版副标题样式</a:t>
            </a:r>
          </a:p>
        </p:txBody>
      </p:sp>
      <p:sp>
        <p:nvSpPr>
          <p:cNvPr id="29700" name="Rectangle 4">
            <a:extLst>
              <a:ext uri="{FF2B5EF4-FFF2-40B4-BE49-F238E27FC236}">
                <a16:creationId xmlns:a16="http://schemas.microsoft.com/office/drawing/2014/main" id="{4C1D7391-DBE0-465F-BE70-9B190042FBF5}"/>
              </a:ext>
            </a:extLst>
          </p:cNvPr>
          <p:cNvSpPr>
            <a:spLocks noGrp="1" noChangeArrowheads="1"/>
          </p:cNvSpPr>
          <p:nvPr>
            <p:ph type="dt" sz="half" idx="2"/>
          </p:nvPr>
        </p:nvSpPr>
        <p:spPr>
          <a:xfrm>
            <a:off x="301625" y="6172200"/>
            <a:ext cx="2289175" cy="476250"/>
          </a:xfrm>
        </p:spPr>
        <p:txBody>
          <a:bodyPr/>
          <a:lstStyle>
            <a:lvl1pPr>
              <a:defRPr/>
            </a:lvl1pPr>
          </a:lstStyle>
          <a:p>
            <a:endParaRPr lang="en-US" altLang="zh-CN"/>
          </a:p>
        </p:txBody>
      </p:sp>
      <p:sp>
        <p:nvSpPr>
          <p:cNvPr id="29701" name="Rectangle 5">
            <a:extLst>
              <a:ext uri="{FF2B5EF4-FFF2-40B4-BE49-F238E27FC236}">
                <a16:creationId xmlns:a16="http://schemas.microsoft.com/office/drawing/2014/main" id="{E8C5C628-31AA-4331-B81D-A58798B13524}"/>
              </a:ext>
            </a:extLst>
          </p:cNvPr>
          <p:cNvSpPr>
            <a:spLocks noGrp="1" noChangeArrowheads="1"/>
          </p:cNvSpPr>
          <p:nvPr>
            <p:ph type="ftr" sz="quarter" idx="3"/>
          </p:nvPr>
        </p:nvSpPr>
        <p:spPr>
          <a:xfrm>
            <a:off x="3124200" y="6172200"/>
            <a:ext cx="2895600" cy="476250"/>
          </a:xfrm>
        </p:spPr>
        <p:txBody>
          <a:bodyPr/>
          <a:lstStyle>
            <a:lvl1pPr>
              <a:defRPr/>
            </a:lvl1pPr>
          </a:lstStyle>
          <a:p>
            <a:endParaRPr lang="en-US" altLang="zh-CN"/>
          </a:p>
        </p:txBody>
      </p:sp>
      <p:sp>
        <p:nvSpPr>
          <p:cNvPr id="29702" name="Rectangle 6">
            <a:extLst>
              <a:ext uri="{FF2B5EF4-FFF2-40B4-BE49-F238E27FC236}">
                <a16:creationId xmlns:a16="http://schemas.microsoft.com/office/drawing/2014/main" id="{B8456ADF-58A6-46E7-A976-B0FCA561E7FB}"/>
              </a:ext>
            </a:extLst>
          </p:cNvPr>
          <p:cNvSpPr>
            <a:spLocks noGrp="1" noChangeArrowheads="1"/>
          </p:cNvSpPr>
          <p:nvPr>
            <p:ph type="sldNum" sz="quarter" idx="4"/>
          </p:nvPr>
        </p:nvSpPr>
        <p:spPr>
          <a:xfrm>
            <a:off x="6553200" y="6172200"/>
            <a:ext cx="2289175" cy="476250"/>
          </a:xfrm>
        </p:spPr>
        <p:txBody>
          <a:bodyPr/>
          <a:lstStyle>
            <a:lvl1pPr>
              <a:defRPr/>
            </a:lvl1pPr>
          </a:lstStyle>
          <a:p>
            <a:fld id="{F80B4E95-6F6E-4127-9D01-19CA3EF0EF17}"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3A6805-38B0-453F-B4A6-0A49E8E76C6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B042B71-76AC-460B-983B-43D4F391223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A04CCE2-A4E9-4A57-9546-009466B4C976}"/>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6739A56-15D4-4E30-858B-61071EEE67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BEB7492-1D66-43A8-9F3F-D83A6097471C}"/>
              </a:ext>
            </a:extLst>
          </p:cNvPr>
          <p:cNvSpPr>
            <a:spLocks noGrp="1"/>
          </p:cNvSpPr>
          <p:nvPr>
            <p:ph type="sldNum" sz="quarter" idx="12"/>
          </p:nvPr>
        </p:nvSpPr>
        <p:spPr/>
        <p:txBody>
          <a:bodyPr/>
          <a:lstStyle>
            <a:lvl1pPr>
              <a:defRPr/>
            </a:lvl1pPr>
          </a:lstStyle>
          <a:p>
            <a:fld id="{50706403-8B6E-4E06-B292-BAEDB47E6492}" type="slidenum">
              <a:rPr lang="en-US" altLang="zh-CN"/>
              <a:pPr/>
              <a:t>‹#›</a:t>
            </a:fld>
            <a:endParaRPr lang="en-US" altLang="zh-CN"/>
          </a:p>
        </p:txBody>
      </p:sp>
    </p:spTree>
    <p:extLst>
      <p:ext uri="{BB962C8B-B14F-4D97-AF65-F5344CB8AC3E}">
        <p14:creationId xmlns:p14="http://schemas.microsoft.com/office/powerpoint/2010/main" val="3155498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A8BAB-7DB2-4BF8-A2FB-7A13508F5B9A}"/>
              </a:ext>
            </a:extLst>
          </p:cNvPr>
          <p:cNvSpPr>
            <a:spLocks noGrp="1"/>
          </p:cNvSpPr>
          <p:nvPr>
            <p:ph type="title" orient="vert"/>
          </p:nvPr>
        </p:nvSpPr>
        <p:spPr>
          <a:xfrm>
            <a:off x="6707188" y="228600"/>
            <a:ext cx="2135187" cy="5870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FBF250B-25B7-4717-8AED-8E415775C651}"/>
              </a:ext>
            </a:extLst>
          </p:cNvPr>
          <p:cNvSpPr>
            <a:spLocks noGrp="1"/>
          </p:cNvSpPr>
          <p:nvPr>
            <p:ph type="body" orient="vert" idx="1"/>
          </p:nvPr>
        </p:nvSpPr>
        <p:spPr>
          <a:xfrm>
            <a:off x="301625" y="228600"/>
            <a:ext cx="6253163" cy="587057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35EF217-6F78-4715-9ACA-8B4F0B09DA6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EF07011-1233-4B94-85D9-09CF0913CA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1624701-8BEC-4836-9676-AFC770A11707}"/>
              </a:ext>
            </a:extLst>
          </p:cNvPr>
          <p:cNvSpPr>
            <a:spLocks noGrp="1"/>
          </p:cNvSpPr>
          <p:nvPr>
            <p:ph type="sldNum" sz="quarter" idx="12"/>
          </p:nvPr>
        </p:nvSpPr>
        <p:spPr/>
        <p:txBody>
          <a:bodyPr/>
          <a:lstStyle>
            <a:lvl1pPr>
              <a:defRPr/>
            </a:lvl1pPr>
          </a:lstStyle>
          <a:p>
            <a:fld id="{7B8BFD50-76BB-4839-88A5-96C279AB08E3}" type="slidenum">
              <a:rPr lang="en-US" altLang="zh-CN"/>
              <a:pPr/>
              <a:t>‹#›</a:t>
            </a:fld>
            <a:endParaRPr lang="en-US" altLang="zh-CN"/>
          </a:p>
        </p:txBody>
      </p:sp>
    </p:spTree>
    <p:extLst>
      <p:ext uri="{BB962C8B-B14F-4D97-AF65-F5344CB8AC3E}">
        <p14:creationId xmlns:p14="http://schemas.microsoft.com/office/powerpoint/2010/main" val="3502918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9281D3-C929-444C-8D9D-A38AD24C886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F6BC25-8F9D-48EB-B9F8-C06EF394696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D4C85B6-FAD5-4C15-A636-61652B4AB439}"/>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053296C-5DED-4DBB-A138-10DE5DC34DA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D234D4D-D660-4473-BA78-87F39883E46E}"/>
              </a:ext>
            </a:extLst>
          </p:cNvPr>
          <p:cNvSpPr>
            <a:spLocks noGrp="1"/>
          </p:cNvSpPr>
          <p:nvPr>
            <p:ph type="sldNum" sz="quarter" idx="12"/>
          </p:nvPr>
        </p:nvSpPr>
        <p:spPr/>
        <p:txBody>
          <a:bodyPr/>
          <a:lstStyle>
            <a:lvl1pPr>
              <a:defRPr/>
            </a:lvl1pPr>
          </a:lstStyle>
          <a:p>
            <a:fld id="{52749FD9-8296-41F4-A762-22F232341216}" type="slidenum">
              <a:rPr lang="en-US" altLang="zh-CN"/>
              <a:pPr/>
              <a:t>‹#›</a:t>
            </a:fld>
            <a:endParaRPr lang="en-US" altLang="zh-CN"/>
          </a:p>
        </p:txBody>
      </p:sp>
    </p:spTree>
    <p:extLst>
      <p:ext uri="{BB962C8B-B14F-4D97-AF65-F5344CB8AC3E}">
        <p14:creationId xmlns:p14="http://schemas.microsoft.com/office/powerpoint/2010/main" val="2755236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37B69-66B4-46B5-B68D-55E3200D26B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367FC2F-ECE8-4880-BE4E-9D6926E3B41D}"/>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006134B0-BA1D-445A-9F67-D614B128ADC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0694818A-F377-4115-99FA-0B1062BDB43A}"/>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A847092B-F763-420C-9FAE-7A3216A39DB9}"/>
              </a:ext>
            </a:extLst>
          </p:cNvPr>
          <p:cNvSpPr>
            <a:spLocks noGrp="1"/>
          </p:cNvSpPr>
          <p:nvPr>
            <p:ph type="sldNum" sz="quarter" idx="12"/>
          </p:nvPr>
        </p:nvSpPr>
        <p:spPr/>
        <p:txBody>
          <a:bodyPr/>
          <a:lstStyle>
            <a:lvl1pPr>
              <a:defRPr/>
            </a:lvl1pPr>
          </a:lstStyle>
          <a:p>
            <a:fld id="{8CC9CD7B-1C14-4E28-B09E-AA988B19F285}" type="slidenum">
              <a:rPr lang="en-US" altLang="zh-CN"/>
              <a:pPr/>
              <a:t>‹#›</a:t>
            </a:fld>
            <a:endParaRPr lang="en-US" altLang="zh-CN"/>
          </a:p>
        </p:txBody>
      </p:sp>
    </p:spTree>
    <p:extLst>
      <p:ext uri="{BB962C8B-B14F-4D97-AF65-F5344CB8AC3E}">
        <p14:creationId xmlns:p14="http://schemas.microsoft.com/office/powerpoint/2010/main" val="3122927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7F5357-D584-478F-998A-EE99668A52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9C08089-966F-4D1D-A06C-847FE164CC53}"/>
              </a:ext>
            </a:extLst>
          </p:cNvPr>
          <p:cNvSpPr>
            <a:spLocks noGrp="1"/>
          </p:cNvSpPr>
          <p:nvPr>
            <p:ph sz="half" idx="1"/>
          </p:nvPr>
        </p:nvSpPr>
        <p:spPr>
          <a:xfrm>
            <a:off x="301625" y="1600200"/>
            <a:ext cx="4194175" cy="44989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9C84AD65-52D2-458F-AA8B-CEA436372174}"/>
              </a:ext>
            </a:extLst>
          </p:cNvPr>
          <p:cNvSpPr>
            <a:spLocks noGrp="1"/>
          </p:cNvSpPr>
          <p:nvPr>
            <p:ph sz="half" idx="2"/>
          </p:nvPr>
        </p:nvSpPr>
        <p:spPr>
          <a:xfrm>
            <a:off x="4648200" y="1600200"/>
            <a:ext cx="4194175" cy="44989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13114A8-2E55-4604-BE80-60DA6330FBC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7FF7E52-E689-4868-AA2F-78F49DC19C00}"/>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D8B1993-E2F6-4328-9756-9BB713731CB3}"/>
              </a:ext>
            </a:extLst>
          </p:cNvPr>
          <p:cNvSpPr>
            <a:spLocks noGrp="1"/>
          </p:cNvSpPr>
          <p:nvPr>
            <p:ph type="sldNum" sz="quarter" idx="12"/>
          </p:nvPr>
        </p:nvSpPr>
        <p:spPr/>
        <p:txBody>
          <a:bodyPr/>
          <a:lstStyle>
            <a:lvl1pPr>
              <a:defRPr/>
            </a:lvl1pPr>
          </a:lstStyle>
          <a:p>
            <a:fld id="{08F34A99-2E5F-4F92-8565-FB82F48C821D}" type="slidenum">
              <a:rPr lang="en-US" altLang="zh-CN"/>
              <a:pPr/>
              <a:t>‹#›</a:t>
            </a:fld>
            <a:endParaRPr lang="en-US" altLang="zh-CN"/>
          </a:p>
        </p:txBody>
      </p:sp>
    </p:spTree>
    <p:extLst>
      <p:ext uri="{BB962C8B-B14F-4D97-AF65-F5344CB8AC3E}">
        <p14:creationId xmlns:p14="http://schemas.microsoft.com/office/powerpoint/2010/main" val="966945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9C9F0-CF1C-4D77-A39E-65BA41CF21C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E95B0E9-379E-4E15-A1F8-2FE4C9457AC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42EB4408-04F9-4DFA-A476-2B6E892C97A7}"/>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2569EBE-B52E-4851-AD3D-816B9879E0F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F7A30EE1-4EC6-4FF6-96C5-725F29B2F301}"/>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A41C3A0-2C76-465E-B8DA-4F97E91891A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9CBDC35C-8433-4C36-89B1-CC7EAF7D8550}"/>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B2A3AC3B-9F29-4AE9-A8C5-6FE99931CD1E}"/>
              </a:ext>
            </a:extLst>
          </p:cNvPr>
          <p:cNvSpPr>
            <a:spLocks noGrp="1"/>
          </p:cNvSpPr>
          <p:nvPr>
            <p:ph type="sldNum" sz="quarter" idx="12"/>
          </p:nvPr>
        </p:nvSpPr>
        <p:spPr/>
        <p:txBody>
          <a:bodyPr/>
          <a:lstStyle>
            <a:lvl1pPr>
              <a:defRPr/>
            </a:lvl1pPr>
          </a:lstStyle>
          <a:p>
            <a:fld id="{3A84DA54-53AB-41D3-BE06-F1A3A9A91BA2}" type="slidenum">
              <a:rPr lang="en-US" altLang="zh-CN"/>
              <a:pPr/>
              <a:t>‹#›</a:t>
            </a:fld>
            <a:endParaRPr lang="en-US" altLang="zh-CN"/>
          </a:p>
        </p:txBody>
      </p:sp>
    </p:spTree>
    <p:extLst>
      <p:ext uri="{BB962C8B-B14F-4D97-AF65-F5344CB8AC3E}">
        <p14:creationId xmlns:p14="http://schemas.microsoft.com/office/powerpoint/2010/main" val="2087859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F4423-8CD7-49C0-B756-0F73A41EA82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6F03E07-2E61-426D-9E17-3E2E8FD90F82}"/>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8E0599C9-A094-49A4-B80E-CE12BEF39F70}"/>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36AD451-6BC3-46DA-82AA-7A3CBF4AEB9F}"/>
              </a:ext>
            </a:extLst>
          </p:cNvPr>
          <p:cNvSpPr>
            <a:spLocks noGrp="1"/>
          </p:cNvSpPr>
          <p:nvPr>
            <p:ph type="sldNum" sz="quarter" idx="12"/>
          </p:nvPr>
        </p:nvSpPr>
        <p:spPr/>
        <p:txBody>
          <a:bodyPr/>
          <a:lstStyle>
            <a:lvl1pPr>
              <a:defRPr/>
            </a:lvl1pPr>
          </a:lstStyle>
          <a:p>
            <a:fld id="{0874F5EC-23EC-45B6-AD96-D1DD82E5AB3E}" type="slidenum">
              <a:rPr lang="en-US" altLang="zh-CN"/>
              <a:pPr/>
              <a:t>‹#›</a:t>
            </a:fld>
            <a:endParaRPr lang="en-US" altLang="zh-CN"/>
          </a:p>
        </p:txBody>
      </p:sp>
    </p:spTree>
    <p:extLst>
      <p:ext uri="{BB962C8B-B14F-4D97-AF65-F5344CB8AC3E}">
        <p14:creationId xmlns:p14="http://schemas.microsoft.com/office/powerpoint/2010/main" val="2190128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29E45F4-0AD4-4C81-B11E-A463B8916819}"/>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BEE05649-3279-4CEF-8A90-C26EDD56563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3C860AD5-A32A-4BB0-AA29-15A1F6EB4CD6}"/>
              </a:ext>
            </a:extLst>
          </p:cNvPr>
          <p:cNvSpPr>
            <a:spLocks noGrp="1"/>
          </p:cNvSpPr>
          <p:nvPr>
            <p:ph type="sldNum" sz="quarter" idx="12"/>
          </p:nvPr>
        </p:nvSpPr>
        <p:spPr/>
        <p:txBody>
          <a:bodyPr/>
          <a:lstStyle>
            <a:lvl1pPr>
              <a:defRPr/>
            </a:lvl1pPr>
          </a:lstStyle>
          <a:p>
            <a:fld id="{C6A2F201-640B-40D0-9797-74B441CED985}" type="slidenum">
              <a:rPr lang="en-US" altLang="zh-CN"/>
              <a:pPr/>
              <a:t>‹#›</a:t>
            </a:fld>
            <a:endParaRPr lang="en-US" altLang="zh-CN"/>
          </a:p>
        </p:txBody>
      </p:sp>
    </p:spTree>
    <p:extLst>
      <p:ext uri="{BB962C8B-B14F-4D97-AF65-F5344CB8AC3E}">
        <p14:creationId xmlns:p14="http://schemas.microsoft.com/office/powerpoint/2010/main" val="1681396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2F6AA-0E88-4CEC-A24C-6FC9429F043C}"/>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CDFF44-2723-4874-B844-59CE6D5EF60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E436FA9-D5A5-4D90-9E8B-2FA40990529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DB53131-61EF-44A7-957B-43C4F9B1B479}"/>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CBFB0D2-7792-4B79-B750-3C8E7583632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C98A8843-8E54-4C7B-8BCF-1D30811F6751}"/>
              </a:ext>
            </a:extLst>
          </p:cNvPr>
          <p:cNvSpPr>
            <a:spLocks noGrp="1"/>
          </p:cNvSpPr>
          <p:nvPr>
            <p:ph type="sldNum" sz="quarter" idx="12"/>
          </p:nvPr>
        </p:nvSpPr>
        <p:spPr/>
        <p:txBody>
          <a:bodyPr/>
          <a:lstStyle>
            <a:lvl1pPr>
              <a:defRPr/>
            </a:lvl1pPr>
          </a:lstStyle>
          <a:p>
            <a:fld id="{E1406FD8-68A0-42AB-B194-7614D2466628}" type="slidenum">
              <a:rPr lang="en-US" altLang="zh-CN"/>
              <a:pPr/>
              <a:t>‹#›</a:t>
            </a:fld>
            <a:endParaRPr lang="en-US" altLang="zh-CN"/>
          </a:p>
        </p:txBody>
      </p:sp>
    </p:spTree>
    <p:extLst>
      <p:ext uri="{BB962C8B-B14F-4D97-AF65-F5344CB8AC3E}">
        <p14:creationId xmlns:p14="http://schemas.microsoft.com/office/powerpoint/2010/main" val="2357397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A21150-DC8B-4FAA-BFED-E08AFC624B9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EAD93F3-AD69-4693-BF89-64AE28B38D4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5A17664-FAEA-4984-B4EA-B588A4A4F7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DBD9EC7-AFF7-4518-B90E-D61C7C3CF9C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BBE047C-191D-42E9-9BD6-F03338F4921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B7074E4-94D1-4352-ACD0-3B46B78806B7}"/>
              </a:ext>
            </a:extLst>
          </p:cNvPr>
          <p:cNvSpPr>
            <a:spLocks noGrp="1"/>
          </p:cNvSpPr>
          <p:nvPr>
            <p:ph type="sldNum" sz="quarter" idx="12"/>
          </p:nvPr>
        </p:nvSpPr>
        <p:spPr/>
        <p:txBody>
          <a:bodyPr/>
          <a:lstStyle>
            <a:lvl1pPr>
              <a:defRPr/>
            </a:lvl1pPr>
          </a:lstStyle>
          <a:p>
            <a:fld id="{18259DC2-6864-4282-BC83-1CE8E4C5FEE7}" type="slidenum">
              <a:rPr lang="en-US" altLang="zh-CN"/>
              <a:pPr/>
              <a:t>‹#›</a:t>
            </a:fld>
            <a:endParaRPr lang="en-US" altLang="zh-CN"/>
          </a:p>
        </p:txBody>
      </p:sp>
    </p:spTree>
    <p:extLst>
      <p:ext uri="{BB962C8B-B14F-4D97-AF65-F5344CB8AC3E}">
        <p14:creationId xmlns:p14="http://schemas.microsoft.com/office/powerpoint/2010/main" val="3472321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2FB82BB-B4DD-4D13-BC16-047D10C3E51E}"/>
              </a:ext>
            </a:extLst>
          </p:cNvPr>
          <p:cNvSpPr>
            <a:spLocks noGrp="1" noRot="1" noChangeArrowheads="1"/>
          </p:cNvSpPr>
          <p:nvPr>
            <p:ph type="title"/>
          </p:nvPr>
        </p:nvSpPr>
        <p:spPr bwMode="auto">
          <a:xfrm>
            <a:off x="301625" y="228600"/>
            <a:ext cx="8540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8675" name="Rectangle 3">
            <a:extLst>
              <a:ext uri="{FF2B5EF4-FFF2-40B4-BE49-F238E27FC236}">
                <a16:creationId xmlns:a16="http://schemas.microsoft.com/office/drawing/2014/main" id="{43F2B432-725E-436B-9479-A653F6871AC8}"/>
              </a:ext>
            </a:extLst>
          </p:cNvPr>
          <p:cNvSpPr>
            <a:spLocks noGrp="1" noRot="1" noChangeArrowheads="1"/>
          </p:cNvSpPr>
          <p:nvPr>
            <p:ph type="body" idx="1"/>
          </p:nvPr>
        </p:nvSpPr>
        <p:spPr bwMode="auto">
          <a:xfrm>
            <a:off x="301625" y="1600200"/>
            <a:ext cx="8540750" cy="449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8676" name="Rectangle 4">
            <a:extLst>
              <a:ext uri="{FF2B5EF4-FFF2-40B4-BE49-F238E27FC236}">
                <a16:creationId xmlns:a16="http://schemas.microsoft.com/office/drawing/2014/main" id="{F3887A5E-8C51-4EDC-BAFE-22F7C2BBDE64}"/>
              </a:ext>
            </a:extLst>
          </p:cNvPr>
          <p:cNvSpPr>
            <a:spLocks noGrp="1" noChangeArrowheads="1"/>
          </p:cNvSpPr>
          <p:nvPr>
            <p:ph type="dt" sz="half" idx="2"/>
          </p:nvPr>
        </p:nvSpPr>
        <p:spPr bwMode="auto">
          <a:xfrm>
            <a:off x="301625"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28677" name="Rectangle 5">
            <a:extLst>
              <a:ext uri="{FF2B5EF4-FFF2-40B4-BE49-F238E27FC236}">
                <a16:creationId xmlns:a16="http://schemas.microsoft.com/office/drawing/2014/main" id="{F369B605-5A4D-447B-BA78-9D06C1023165}"/>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28678" name="Rectangle 6">
            <a:extLst>
              <a:ext uri="{FF2B5EF4-FFF2-40B4-BE49-F238E27FC236}">
                <a16:creationId xmlns:a16="http://schemas.microsoft.com/office/drawing/2014/main" id="{EBE69CFD-3FC7-4312-88BD-002C2DF04482}"/>
              </a:ext>
            </a:extLst>
          </p:cNvPr>
          <p:cNvSpPr>
            <a:spLocks noGrp="1" noChangeArrowheads="1"/>
          </p:cNvSpPr>
          <p:nvPr>
            <p:ph type="sldNum" sz="quarter" idx="4"/>
          </p:nvPr>
        </p:nvSpPr>
        <p:spPr bwMode="auto">
          <a:xfrm>
            <a:off x="6553200"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DCC0893C-556B-40A1-88E2-D16E64464907}" type="slidenum">
              <a:rPr lang="en-US" altLang="zh-CN"/>
              <a:pPr/>
              <a:t>‹#›</a:t>
            </a:fld>
            <a:endParaRPr lang="en-US" altLang="zh-CN"/>
          </a:p>
        </p:txBody>
      </p:sp>
    </p:spTree>
  </p:cSld>
  <p:clrMap bg1="dk2" tx1="lt1" bg2="dk1"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lr>
          <a:schemeClr val="folHlink"/>
        </a:buClr>
        <a:buSzPct val="85000"/>
        <a:buFont typeface="Wingdings 2" panose="05020102010507070707" pitchFamily="18" charset="2"/>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85000"/>
        <a:buFont typeface="Wingdings 2" panose="05020102010507070707" pitchFamily="18"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Font typeface="Wingdings 2" panose="05020102010507070707" pitchFamily="18" charset="2"/>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90000"/>
        <a:buFont typeface="Wingdings 2" panose="05020102010507070707" pitchFamily="18"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gif"/><Relationship Id="rId5" Type="http://schemas.openxmlformats.org/officeDocument/2006/relationships/slide" Target="slide19.xml"/><Relationship Id="rId4" Type="http://schemas.openxmlformats.org/officeDocument/2006/relationships/slide" Target="slide18.xml"/></Relationships>
</file>

<file path=ppt/slides/_rels/slide10.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 Target="slide28.xml"/><Relationship Id="rId1" Type="http://schemas.openxmlformats.org/officeDocument/2006/relationships/slideLayout" Target="../slideLayouts/slideLayout2.xml"/><Relationship Id="rId5" Type="http://schemas.openxmlformats.org/officeDocument/2006/relationships/slide" Target="slide31.xml"/><Relationship Id="rId4" Type="http://schemas.openxmlformats.org/officeDocument/2006/relationships/slide" Target="slide30.xml"/></Relationships>
</file>

<file path=ppt/slides/_rels/slide11.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14.xml"/><Relationship Id="rId2"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12.xml"/><Relationship Id="rId4" Type="http://schemas.openxmlformats.org/officeDocument/2006/relationships/slide" Target="slide34.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slide" Target="slide40.xml"/><Relationship Id="rId4" Type="http://schemas.openxmlformats.org/officeDocument/2006/relationships/slide" Target="slide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slide" Target="slide7.xml"/></Relationships>
</file>

<file path=ppt/slides/_rels/slide2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3.jpeg"/><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slide" Target="slide9.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 Target="slide1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slide" Target="slide14.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 Target="slide1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 Target="slide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24.xml"/><Relationship Id="rId1" Type="http://schemas.openxmlformats.org/officeDocument/2006/relationships/slideLayout" Target="../slideLayouts/slideLayout2.xml"/><Relationship Id="rId4"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7" name="Rectangle 5">
            <a:extLst>
              <a:ext uri="{FF2B5EF4-FFF2-40B4-BE49-F238E27FC236}">
                <a16:creationId xmlns:a16="http://schemas.microsoft.com/office/drawing/2014/main" id="{0B79660B-26B8-41F7-B9CD-47520CF2D66A}"/>
              </a:ext>
            </a:extLst>
          </p:cNvPr>
          <p:cNvSpPr>
            <a:spLocks noGrp="1" noRot="1" noChangeArrowheads="1"/>
          </p:cNvSpPr>
          <p:nvPr>
            <p:ph type="title"/>
          </p:nvPr>
        </p:nvSpPr>
        <p:spPr>
          <a:xfrm>
            <a:off x="827088" y="0"/>
            <a:ext cx="7799387" cy="1143000"/>
          </a:xfrm>
        </p:spPr>
        <p:txBody>
          <a:bodyPr/>
          <a:lstStyle/>
          <a:p>
            <a:r>
              <a:rPr lang="zh-CN" altLang="en-US"/>
              <a:t>第</a:t>
            </a:r>
            <a:r>
              <a:rPr lang="en-US" altLang="zh-CN"/>
              <a:t>9</a:t>
            </a:r>
            <a:r>
              <a:rPr lang="zh-CN" altLang="en-US"/>
              <a:t>章 </a:t>
            </a:r>
            <a:r>
              <a:rPr lang="zh-CN" altLang="en-US" b="1"/>
              <a:t>地球及其运动</a:t>
            </a:r>
          </a:p>
        </p:txBody>
      </p:sp>
      <p:sp>
        <p:nvSpPr>
          <p:cNvPr id="3078" name="Rectangle 6">
            <a:extLst>
              <a:ext uri="{FF2B5EF4-FFF2-40B4-BE49-F238E27FC236}">
                <a16:creationId xmlns:a16="http://schemas.microsoft.com/office/drawing/2014/main" id="{D1292E0B-DD5B-4A60-9E5D-899632A39960}"/>
              </a:ext>
            </a:extLst>
          </p:cNvPr>
          <p:cNvSpPr>
            <a:spLocks noGrp="1" noRot="1" noChangeArrowheads="1"/>
          </p:cNvSpPr>
          <p:nvPr>
            <p:ph type="body" idx="1"/>
          </p:nvPr>
        </p:nvSpPr>
        <p:spPr>
          <a:xfrm>
            <a:off x="323850" y="1341438"/>
            <a:ext cx="8540750" cy="5327650"/>
          </a:xfrm>
        </p:spPr>
        <p:txBody>
          <a:bodyPr/>
          <a:lstStyle/>
          <a:p>
            <a:pPr>
              <a:lnSpc>
                <a:spcPct val="90000"/>
              </a:lnSpc>
              <a:buFont typeface="Wingdings 2" panose="05020102010507070707" pitchFamily="18" charset="2"/>
              <a:buNone/>
            </a:pPr>
            <a:r>
              <a:rPr lang="en-US" altLang="zh-CN" sz="4000" b="1"/>
              <a:t> §9.1  </a:t>
            </a:r>
            <a:r>
              <a:rPr lang="zh-CN" altLang="en-US" sz="4000" b="1"/>
              <a:t>地球  </a:t>
            </a:r>
          </a:p>
          <a:p>
            <a:pPr lvl="1">
              <a:lnSpc>
                <a:spcPct val="90000"/>
              </a:lnSpc>
              <a:buFont typeface="Wingdings 2" panose="05020102010507070707" pitchFamily="18" charset="2"/>
              <a:buNone/>
            </a:pPr>
            <a:r>
              <a:rPr lang="zh-CN" altLang="en-US" sz="3600" b="1"/>
              <a:t>一、地球概述 </a:t>
            </a:r>
          </a:p>
          <a:p>
            <a:pPr lvl="1">
              <a:lnSpc>
                <a:spcPct val="90000"/>
              </a:lnSpc>
              <a:buFont typeface="Wingdings 2" panose="05020102010507070707" pitchFamily="18" charset="2"/>
              <a:buNone/>
            </a:pPr>
            <a:r>
              <a:rPr lang="en-US" altLang="zh-CN" b="1"/>
              <a:t>1.</a:t>
            </a:r>
            <a:r>
              <a:rPr lang="zh-CN" altLang="en-US" b="1"/>
              <a:t>质量、大小和形状</a:t>
            </a:r>
          </a:p>
          <a:p>
            <a:pPr lvl="1">
              <a:lnSpc>
                <a:spcPct val="90000"/>
              </a:lnSpc>
              <a:buFont typeface="Wingdings 2" panose="05020102010507070707" pitchFamily="18" charset="2"/>
              <a:buNone/>
            </a:pPr>
            <a:r>
              <a:rPr lang="en-US" altLang="zh-CN" b="1"/>
              <a:t>2.</a:t>
            </a:r>
            <a:r>
              <a:rPr lang="zh-CN" altLang="en-US" b="1"/>
              <a:t>重力和重力异常</a:t>
            </a:r>
          </a:p>
          <a:p>
            <a:pPr lvl="1">
              <a:lnSpc>
                <a:spcPct val="90000"/>
              </a:lnSpc>
              <a:buFont typeface="Wingdings 2" panose="05020102010507070707" pitchFamily="18" charset="2"/>
              <a:buNone/>
            </a:pPr>
            <a:r>
              <a:rPr lang="en-US" altLang="zh-CN" b="1"/>
              <a:t>3.</a:t>
            </a:r>
            <a:r>
              <a:rPr lang="zh-CN" altLang="en-US" b="1"/>
              <a:t>地球的结构：</a:t>
            </a:r>
            <a:r>
              <a:rPr lang="zh-CN" altLang="en-US" b="1">
                <a:hlinkClick r:id="rId3" action="ppaction://hlinksldjump"/>
              </a:rPr>
              <a:t>圈层结构</a:t>
            </a:r>
            <a:endParaRPr lang="zh-CN" altLang="en-US" b="1"/>
          </a:p>
          <a:p>
            <a:pPr lvl="1">
              <a:lnSpc>
                <a:spcPct val="90000"/>
              </a:lnSpc>
              <a:buFont typeface="Wingdings 2" panose="05020102010507070707" pitchFamily="18" charset="2"/>
              <a:buNone/>
            </a:pPr>
            <a:r>
              <a:rPr lang="en-US" altLang="zh-CN" b="1"/>
              <a:t>4.</a:t>
            </a:r>
            <a:r>
              <a:rPr lang="zh-CN" altLang="en-US" b="1">
                <a:hlinkClick r:id="rId4" action="ppaction://hlinksldjump"/>
              </a:rPr>
              <a:t>大气特征</a:t>
            </a:r>
            <a:r>
              <a:rPr lang="zh-CN" altLang="en-US" b="1"/>
              <a:t>：</a:t>
            </a:r>
          </a:p>
          <a:p>
            <a:pPr lvl="1">
              <a:lnSpc>
                <a:spcPct val="90000"/>
              </a:lnSpc>
              <a:buFont typeface="Wingdings 2" panose="05020102010507070707" pitchFamily="18" charset="2"/>
              <a:buNone/>
            </a:pPr>
            <a:r>
              <a:rPr lang="zh-CN" altLang="en-US" b="1"/>
              <a:t>（</a:t>
            </a:r>
            <a:r>
              <a:rPr lang="en-US" altLang="zh-CN" b="1"/>
              <a:t>1</a:t>
            </a:r>
            <a:r>
              <a:rPr lang="zh-CN" altLang="en-US" b="1"/>
              <a:t>）对流层、平流层、中间层、热层、外大气层</a:t>
            </a:r>
          </a:p>
          <a:p>
            <a:pPr lvl="1">
              <a:lnSpc>
                <a:spcPct val="90000"/>
              </a:lnSpc>
              <a:buFont typeface="Wingdings 2" panose="05020102010507070707" pitchFamily="18" charset="2"/>
              <a:buNone/>
            </a:pPr>
            <a:r>
              <a:rPr lang="zh-CN" altLang="en-US" b="1"/>
              <a:t>（</a:t>
            </a:r>
            <a:r>
              <a:rPr lang="en-US" altLang="zh-CN" b="1"/>
              <a:t>2</a:t>
            </a:r>
            <a:r>
              <a:rPr lang="zh-CN" altLang="en-US" b="1"/>
              <a:t>）均匀层和非均匀层</a:t>
            </a:r>
          </a:p>
          <a:p>
            <a:pPr lvl="1">
              <a:lnSpc>
                <a:spcPct val="90000"/>
              </a:lnSpc>
              <a:buFont typeface="Wingdings 2" panose="05020102010507070707" pitchFamily="18" charset="2"/>
              <a:buNone/>
            </a:pPr>
            <a:r>
              <a:rPr lang="en-US" altLang="zh-CN" b="1"/>
              <a:t>5.</a:t>
            </a:r>
            <a:r>
              <a:rPr lang="zh-CN" altLang="en-US" b="1">
                <a:hlinkClick r:id="rId5" action="ppaction://hlinksldjump"/>
              </a:rPr>
              <a:t>地球磁场</a:t>
            </a:r>
            <a:r>
              <a:rPr lang="zh-CN" altLang="en-US" sz="3600" b="1">
                <a:hlinkClick r:id="rId5" action="ppaction://hlinksldjump"/>
              </a:rPr>
              <a:t> </a:t>
            </a:r>
            <a:r>
              <a:rPr lang="zh-CN" altLang="en-US" sz="3600" b="1"/>
              <a:t>：</a:t>
            </a:r>
            <a:r>
              <a:rPr lang="zh-CN" altLang="en-US" b="1"/>
              <a:t>偶极磁场与非偶极磁场的叠加</a:t>
            </a:r>
          </a:p>
          <a:p>
            <a:pPr lvl="1">
              <a:lnSpc>
                <a:spcPct val="90000"/>
              </a:lnSpc>
              <a:buFont typeface="Wingdings 2" panose="05020102010507070707" pitchFamily="18" charset="2"/>
              <a:buNone/>
            </a:pPr>
            <a:r>
              <a:rPr lang="en-US" altLang="zh-CN" b="1"/>
              <a:t>6.</a:t>
            </a:r>
            <a:r>
              <a:rPr lang="zh-CN" altLang="en-US" b="1"/>
              <a:t>空间探索：冲出地球，了解宇宙</a:t>
            </a:r>
          </a:p>
          <a:p>
            <a:pPr lvl="1">
              <a:lnSpc>
                <a:spcPct val="90000"/>
              </a:lnSpc>
              <a:buFont typeface="Wingdings 2" panose="05020102010507070707" pitchFamily="18" charset="2"/>
              <a:buNone/>
            </a:pPr>
            <a:endParaRPr lang="en-US" altLang="zh-CN" sz="3200" b="1"/>
          </a:p>
        </p:txBody>
      </p:sp>
      <p:pic>
        <p:nvPicPr>
          <p:cNvPr id="3079" name="Picture 7" descr="7568,24a322c,b6af,1">
            <a:extLst>
              <a:ext uri="{FF2B5EF4-FFF2-40B4-BE49-F238E27FC236}">
                <a16:creationId xmlns:a16="http://schemas.microsoft.com/office/drawing/2014/main" id="{533E83A5-03BE-43DF-878A-B11A24BEF486}"/>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380288" y="765175"/>
            <a:ext cx="1223962" cy="1223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0" fill="hold">
                                          <p:stCondLst>
                                            <p:cond delay="0"/>
                                          </p:stCondLst>
                                        </p:cTn>
                                        <p:tgtEl>
                                          <p:spTgt spid="3077"/>
                                        </p:tgtEl>
                                        <p:attrNameLst>
                                          <p:attrName>style.visibility</p:attrName>
                                        </p:attrNameLst>
                                      </p:cBhvr>
                                      <p:to>
                                        <p:strVal val="visible"/>
                                      </p:to>
                                    </p:set>
                                    <p:anim calcmode="lin" valueType="num">
                                      <p:cBhvr>
                                        <p:cTn id="7" dur="1000" fill="hold"/>
                                        <p:tgtEl>
                                          <p:spTgt spid="3077"/>
                                        </p:tgtEl>
                                        <p:attrNameLst>
                                          <p:attrName>ppt_x</p:attrName>
                                        </p:attrNameLst>
                                      </p:cBhvr>
                                      <p:tavLst>
                                        <p:tav tm="0">
                                          <p:val>
                                            <p:strVal val="#ppt_x-.2"/>
                                          </p:val>
                                        </p:tav>
                                        <p:tav tm="100000">
                                          <p:val>
                                            <p:strVal val="#ppt_x"/>
                                          </p:val>
                                        </p:tav>
                                      </p:tavLst>
                                    </p:anim>
                                    <p:anim calcmode="lin" valueType="num">
                                      <p:cBhvr>
                                        <p:cTn id="8" dur="1000" fill="hold"/>
                                        <p:tgtEl>
                                          <p:spTgt spid="3077"/>
                                        </p:tgtEl>
                                        <p:attrNameLst>
                                          <p:attrName>ppt_y</p:attrName>
                                        </p:attrNameLst>
                                      </p:cBhvr>
                                      <p:tavLst>
                                        <p:tav tm="0">
                                          <p:val>
                                            <p:strVal val="#ppt_y"/>
                                          </p:val>
                                        </p:tav>
                                        <p:tav tm="100000">
                                          <p:val>
                                            <p:strVal val="#ppt_y"/>
                                          </p:val>
                                        </p:tav>
                                      </p:tavLst>
                                    </p:anim>
                                    <p:animEffect transition="in" filter="wipe(right)" prLst="gradientSize: 0.1">
                                      <p:cBhvr>
                                        <p:cTn id="9" dur="1000"/>
                                        <p:tgtEl>
                                          <p:spTgt spid="3077"/>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3078">
                                            <p:txEl>
                                              <p:pRg st="0" end="0"/>
                                            </p:txEl>
                                          </p:spTgt>
                                        </p:tgtEl>
                                        <p:attrNameLst>
                                          <p:attrName>style.visibility</p:attrName>
                                        </p:attrNameLst>
                                      </p:cBhvr>
                                      <p:to>
                                        <p:strVal val="visible"/>
                                      </p:to>
                                    </p:set>
                                    <p:animEffect transition="in" filter="fade">
                                      <p:cBhvr>
                                        <p:cTn id="14" dur="500"/>
                                        <p:tgtEl>
                                          <p:spTgt spid="3078">
                                            <p:txEl>
                                              <p:pRg st="0" end="0"/>
                                            </p:txEl>
                                          </p:spTgt>
                                        </p:tgtEl>
                                      </p:cBhvr>
                                    </p:animEffect>
                                    <p:anim calcmode="lin" valueType="num">
                                      <p:cBhvr>
                                        <p:cTn id="15" dur="500" fill="hold"/>
                                        <p:tgtEl>
                                          <p:spTgt spid="3078">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078">
                                            <p:txEl>
                                              <p:pRg st="0" end="0"/>
                                            </p:txEl>
                                          </p:spTgt>
                                        </p:tgtEl>
                                        <p:attrNameLst>
                                          <p:attrName>ppt_y</p:attrName>
                                        </p:attrNameLst>
                                      </p:cBhvr>
                                      <p:tavLst>
                                        <p:tav tm="0">
                                          <p:val>
                                            <p:strVal val="#ppt_y+.05"/>
                                          </p:val>
                                        </p:tav>
                                        <p:tav tm="100000">
                                          <p:val>
                                            <p:strVal val="#ppt_y"/>
                                          </p:val>
                                        </p:tav>
                                      </p:tavLst>
                                    </p:anim>
                                  </p:childTnLst>
                                </p:cTn>
                              </p:par>
                              <p:par>
                                <p:cTn id="17" presetID="44" presetClass="entr" presetSubtype="0" fill="hold" grpId="0" nodeType="withEffect">
                                  <p:stCondLst>
                                    <p:cond delay="0"/>
                                  </p:stCondLst>
                                  <p:childTnLst>
                                    <p:set>
                                      <p:cBhvr>
                                        <p:cTn id="18" dur="0" fill="hold">
                                          <p:stCondLst>
                                            <p:cond delay="0"/>
                                          </p:stCondLst>
                                        </p:cTn>
                                        <p:tgtEl>
                                          <p:spTgt spid="3078">
                                            <p:txEl>
                                              <p:pRg st="1" end="1"/>
                                            </p:txEl>
                                          </p:spTgt>
                                        </p:tgtEl>
                                        <p:attrNameLst>
                                          <p:attrName>style.visibility</p:attrName>
                                        </p:attrNameLst>
                                      </p:cBhvr>
                                      <p:to>
                                        <p:strVal val="visible"/>
                                      </p:to>
                                    </p:set>
                                    <p:animEffect transition="in" filter="fade">
                                      <p:cBhvr>
                                        <p:cTn id="19" dur="500"/>
                                        <p:tgtEl>
                                          <p:spTgt spid="3078">
                                            <p:txEl>
                                              <p:pRg st="1" end="1"/>
                                            </p:txEl>
                                          </p:spTgt>
                                        </p:tgtEl>
                                      </p:cBhvr>
                                    </p:animEffect>
                                    <p:anim calcmode="lin" valueType="num">
                                      <p:cBhvr>
                                        <p:cTn id="20" dur="500" fill="hold"/>
                                        <p:tgtEl>
                                          <p:spTgt spid="3078">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3078">
                                            <p:txEl>
                                              <p:pRg st="1" end="1"/>
                                            </p:txEl>
                                          </p:spTgt>
                                        </p:tgtEl>
                                        <p:attrNameLst>
                                          <p:attrName>ppt_y</p:attrName>
                                        </p:attrNameLst>
                                      </p:cBhvr>
                                      <p:tavLst>
                                        <p:tav tm="0">
                                          <p:val>
                                            <p:strVal val="#ppt_y+.05"/>
                                          </p:val>
                                        </p:tav>
                                        <p:tav tm="100000">
                                          <p:val>
                                            <p:strVal val="#ppt_y"/>
                                          </p:val>
                                        </p:tav>
                                      </p:tavLst>
                                    </p:anim>
                                  </p:childTnLst>
                                </p:cTn>
                              </p:par>
                              <p:par>
                                <p:cTn id="22" presetID="44" presetClass="entr" presetSubtype="0" fill="hold" grpId="0" nodeType="withEffect">
                                  <p:stCondLst>
                                    <p:cond delay="0"/>
                                  </p:stCondLst>
                                  <p:childTnLst>
                                    <p:set>
                                      <p:cBhvr>
                                        <p:cTn id="23" dur="0" fill="hold">
                                          <p:stCondLst>
                                            <p:cond delay="0"/>
                                          </p:stCondLst>
                                        </p:cTn>
                                        <p:tgtEl>
                                          <p:spTgt spid="3078">
                                            <p:txEl>
                                              <p:pRg st="2" end="2"/>
                                            </p:txEl>
                                          </p:spTgt>
                                        </p:tgtEl>
                                        <p:attrNameLst>
                                          <p:attrName>style.visibility</p:attrName>
                                        </p:attrNameLst>
                                      </p:cBhvr>
                                      <p:to>
                                        <p:strVal val="visible"/>
                                      </p:to>
                                    </p:set>
                                    <p:animEffect transition="in" filter="fade">
                                      <p:cBhvr>
                                        <p:cTn id="24" dur="500"/>
                                        <p:tgtEl>
                                          <p:spTgt spid="3078">
                                            <p:txEl>
                                              <p:pRg st="2" end="2"/>
                                            </p:txEl>
                                          </p:spTgt>
                                        </p:tgtEl>
                                      </p:cBhvr>
                                    </p:animEffect>
                                    <p:anim calcmode="lin" valueType="num">
                                      <p:cBhvr>
                                        <p:cTn id="25" dur="500" fill="hold"/>
                                        <p:tgtEl>
                                          <p:spTgt spid="3078">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3078">
                                            <p:txEl>
                                              <p:pRg st="2" end="2"/>
                                            </p:txEl>
                                          </p:spTgt>
                                        </p:tgtEl>
                                        <p:attrNameLst>
                                          <p:attrName>ppt_y</p:attrName>
                                        </p:attrNameLst>
                                      </p:cBhvr>
                                      <p:tavLst>
                                        <p:tav tm="0">
                                          <p:val>
                                            <p:strVal val="#ppt_y+.05"/>
                                          </p:val>
                                        </p:tav>
                                        <p:tav tm="100000">
                                          <p:val>
                                            <p:strVal val="#ppt_y"/>
                                          </p:val>
                                        </p:tav>
                                      </p:tavLst>
                                    </p:anim>
                                  </p:childTnLst>
                                </p:cTn>
                              </p:par>
                              <p:par>
                                <p:cTn id="27" presetID="44" presetClass="entr" presetSubtype="0" fill="hold" grpId="0" nodeType="withEffect">
                                  <p:stCondLst>
                                    <p:cond delay="0"/>
                                  </p:stCondLst>
                                  <p:childTnLst>
                                    <p:set>
                                      <p:cBhvr>
                                        <p:cTn id="28" dur="0" fill="hold">
                                          <p:stCondLst>
                                            <p:cond delay="0"/>
                                          </p:stCondLst>
                                        </p:cTn>
                                        <p:tgtEl>
                                          <p:spTgt spid="3078">
                                            <p:txEl>
                                              <p:pRg st="3" end="3"/>
                                            </p:txEl>
                                          </p:spTgt>
                                        </p:tgtEl>
                                        <p:attrNameLst>
                                          <p:attrName>style.visibility</p:attrName>
                                        </p:attrNameLst>
                                      </p:cBhvr>
                                      <p:to>
                                        <p:strVal val="visible"/>
                                      </p:to>
                                    </p:set>
                                    <p:animEffect transition="in" filter="fade">
                                      <p:cBhvr>
                                        <p:cTn id="29" dur="500"/>
                                        <p:tgtEl>
                                          <p:spTgt spid="3078">
                                            <p:txEl>
                                              <p:pRg st="3" end="3"/>
                                            </p:txEl>
                                          </p:spTgt>
                                        </p:tgtEl>
                                      </p:cBhvr>
                                    </p:animEffect>
                                    <p:anim calcmode="lin" valueType="num">
                                      <p:cBhvr>
                                        <p:cTn id="30" dur="500" fill="hold"/>
                                        <p:tgtEl>
                                          <p:spTgt spid="3078">
                                            <p:txEl>
                                              <p:pRg st="3" end="3"/>
                                            </p:txEl>
                                          </p:spTgt>
                                        </p:tgtEl>
                                        <p:attrNameLst>
                                          <p:attrName>ppt_x</p:attrName>
                                        </p:attrNameLst>
                                      </p:cBhvr>
                                      <p:tavLst>
                                        <p:tav tm="0">
                                          <p:val>
                                            <p:strVal val="#ppt_x"/>
                                          </p:val>
                                        </p:tav>
                                        <p:tav tm="100000">
                                          <p:val>
                                            <p:strVal val="#ppt_x"/>
                                          </p:val>
                                        </p:tav>
                                      </p:tavLst>
                                    </p:anim>
                                    <p:anim calcmode="lin" valueType="num">
                                      <p:cBhvr>
                                        <p:cTn id="31" dur="500" fill="hold"/>
                                        <p:tgtEl>
                                          <p:spTgt spid="3078">
                                            <p:txEl>
                                              <p:pRg st="3" end="3"/>
                                            </p:txEl>
                                          </p:spTgt>
                                        </p:tgtEl>
                                        <p:attrNameLst>
                                          <p:attrName>ppt_y</p:attrName>
                                        </p:attrNameLst>
                                      </p:cBhvr>
                                      <p:tavLst>
                                        <p:tav tm="0">
                                          <p:val>
                                            <p:strVal val="#ppt_y+.05"/>
                                          </p:val>
                                        </p:tav>
                                        <p:tav tm="100000">
                                          <p:val>
                                            <p:strVal val="#ppt_y"/>
                                          </p:val>
                                        </p:tav>
                                      </p:tavLst>
                                    </p:anim>
                                  </p:childTnLst>
                                </p:cTn>
                              </p:par>
                              <p:par>
                                <p:cTn id="32" presetID="44" presetClass="entr" presetSubtype="0" fill="hold" grpId="0" nodeType="withEffect">
                                  <p:stCondLst>
                                    <p:cond delay="0"/>
                                  </p:stCondLst>
                                  <p:childTnLst>
                                    <p:set>
                                      <p:cBhvr>
                                        <p:cTn id="33" dur="0" fill="hold">
                                          <p:stCondLst>
                                            <p:cond delay="0"/>
                                          </p:stCondLst>
                                        </p:cTn>
                                        <p:tgtEl>
                                          <p:spTgt spid="3078">
                                            <p:txEl>
                                              <p:pRg st="4" end="4"/>
                                            </p:txEl>
                                          </p:spTgt>
                                        </p:tgtEl>
                                        <p:attrNameLst>
                                          <p:attrName>style.visibility</p:attrName>
                                        </p:attrNameLst>
                                      </p:cBhvr>
                                      <p:to>
                                        <p:strVal val="visible"/>
                                      </p:to>
                                    </p:set>
                                    <p:animEffect transition="in" filter="fade">
                                      <p:cBhvr>
                                        <p:cTn id="34" dur="500"/>
                                        <p:tgtEl>
                                          <p:spTgt spid="3078">
                                            <p:txEl>
                                              <p:pRg st="4" end="4"/>
                                            </p:txEl>
                                          </p:spTgt>
                                        </p:tgtEl>
                                      </p:cBhvr>
                                    </p:animEffect>
                                    <p:anim calcmode="lin" valueType="num">
                                      <p:cBhvr>
                                        <p:cTn id="35" dur="500" fill="hold"/>
                                        <p:tgtEl>
                                          <p:spTgt spid="3078">
                                            <p:txEl>
                                              <p:pRg st="4" end="4"/>
                                            </p:txEl>
                                          </p:spTgt>
                                        </p:tgtEl>
                                        <p:attrNameLst>
                                          <p:attrName>ppt_x</p:attrName>
                                        </p:attrNameLst>
                                      </p:cBhvr>
                                      <p:tavLst>
                                        <p:tav tm="0">
                                          <p:val>
                                            <p:strVal val="#ppt_x"/>
                                          </p:val>
                                        </p:tav>
                                        <p:tav tm="100000">
                                          <p:val>
                                            <p:strVal val="#ppt_x"/>
                                          </p:val>
                                        </p:tav>
                                      </p:tavLst>
                                    </p:anim>
                                    <p:anim calcmode="lin" valueType="num">
                                      <p:cBhvr>
                                        <p:cTn id="36" dur="500" fill="hold"/>
                                        <p:tgtEl>
                                          <p:spTgt spid="3078">
                                            <p:txEl>
                                              <p:pRg st="4" end="4"/>
                                            </p:txEl>
                                          </p:spTgt>
                                        </p:tgtEl>
                                        <p:attrNameLst>
                                          <p:attrName>ppt_y</p:attrName>
                                        </p:attrNameLst>
                                      </p:cBhvr>
                                      <p:tavLst>
                                        <p:tav tm="0">
                                          <p:val>
                                            <p:strVal val="#ppt_y+.05"/>
                                          </p:val>
                                        </p:tav>
                                        <p:tav tm="100000">
                                          <p:val>
                                            <p:strVal val="#ppt_y"/>
                                          </p:val>
                                        </p:tav>
                                      </p:tavLst>
                                    </p:anim>
                                  </p:childTnLst>
                                </p:cTn>
                              </p:par>
                              <p:par>
                                <p:cTn id="37" presetID="44" presetClass="entr" presetSubtype="0" fill="hold" grpId="0" nodeType="withEffect">
                                  <p:stCondLst>
                                    <p:cond delay="0"/>
                                  </p:stCondLst>
                                  <p:childTnLst>
                                    <p:set>
                                      <p:cBhvr>
                                        <p:cTn id="38" dur="0" fill="hold">
                                          <p:stCondLst>
                                            <p:cond delay="0"/>
                                          </p:stCondLst>
                                        </p:cTn>
                                        <p:tgtEl>
                                          <p:spTgt spid="3078">
                                            <p:txEl>
                                              <p:pRg st="5" end="5"/>
                                            </p:txEl>
                                          </p:spTgt>
                                        </p:tgtEl>
                                        <p:attrNameLst>
                                          <p:attrName>style.visibility</p:attrName>
                                        </p:attrNameLst>
                                      </p:cBhvr>
                                      <p:to>
                                        <p:strVal val="visible"/>
                                      </p:to>
                                    </p:set>
                                    <p:animEffect transition="in" filter="fade">
                                      <p:cBhvr>
                                        <p:cTn id="39" dur="500"/>
                                        <p:tgtEl>
                                          <p:spTgt spid="3078">
                                            <p:txEl>
                                              <p:pRg st="5" end="5"/>
                                            </p:txEl>
                                          </p:spTgt>
                                        </p:tgtEl>
                                      </p:cBhvr>
                                    </p:animEffect>
                                    <p:anim calcmode="lin" valueType="num">
                                      <p:cBhvr>
                                        <p:cTn id="40" dur="500" fill="hold"/>
                                        <p:tgtEl>
                                          <p:spTgt spid="3078">
                                            <p:txEl>
                                              <p:pRg st="5" end="5"/>
                                            </p:txEl>
                                          </p:spTgt>
                                        </p:tgtEl>
                                        <p:attrNameLst>
                                          <p:attrName>ppt_x</p:attrName>
                                        </p:attrNameLst>
                                      </p:cBhvr>
                                      <p:tavLst>
                                        <p:tav tm="0">
                                          <p:val>
                                            <p:strVal val="#ppt_x"/>
                                          </p:val>
                                        </p:tav>
                                        <p:tav tm="100000">
                                          <p:val>
                                            <p:strVal val="#ppt_x"/>
                                          </p:val>
                                        </p:tav>
                                      </p:tavLst>
                                    </p:anim>
                                    <p:anim calcmode="lin" valueType="num">
                                      <p:cBhvr>
                                        <p:cTn id="41" dur="500" fill="hold"/>
                                        <p:tgtEl>
                                          <p:spTgt spid="3078">
                                            <p:txEl>
                                              <p:pRg st="5" end="5"/>
                                            </p:txEl>
                                          </p:spTgt>
                                        </p:tgtEl>
                                        <p:attrNameLst>
                                          <p:attrName>ppt_y</p:attrName>
                                        </p:attrNameLst>
                                      </p:cBhvr>
                                      <p:tavLst>
                                        <p:tav tm="0">
                                          <p:val>
                                            <p:strVal val="#ppt_y+.05"/>
                                          </p:val>
                                        </p:tav>
                                        <p:tav tm="100000">
                                          <p:val>
                                            <p:strVal val="#ppt_y"/>
                                          </p:val>
                                        </p:tav>
                                      </p:tavLst>
                                    </p:anim>
                                  </p:childTnLst>
                                </p:cTn>
                              </p:par>
                              <p:par>
                                <p:cTn id="42" presetID="44" presetClass="entr" presetSubtype="0" fill="hold" grpId="0" nodeType="withEffect">
                                  <p:stCondLst>
                                    <p:cond delay="0"/>
                                  </p:stCondLst>
                                  <p:childTnLst>
                                    <p:set>
                                      <p:cBhvr>
                                        <p:cTn id="43" dur="0" fill="hold">
                                          <p:stCondLst>
                                            <p:cond delay="0"/>
                                          </p:stCondLst>
                                        </p:cTn>
                                        <p:tgtEl>
                                          <p:spTgt spid="3078">
                                            <p:txEl>
                                              <p:pRg st="6" end="6"/>
                                            </p:txEl>
                                          </p:spTgt>
                                        </p:tgtEl>
                                        <p:attrNameLst>
                                          <p:attrName>style.visibility</p:attrName>
                                        </p:attrNameLst>
                                      </p:cBhvr>
                                      <p:to>
                                        <p:strVal val="visible"/>
                                      </p:to>
                                    </p:set>
                                    <p:animEffect transition="in" filter="fade">
                                      <p:cBhvr>
                                        <p:cTn id="44" dur="500"/>
                                        <p:tgtEl>
                                          <p:spTgt spid="3078">
                                            <p:txEl>
                                              <p:pRg st="6" end="6"/>
                                            </p:txEl>
                                          </p:spTgt>
                                        </p:tgtEl>
                                      </p:cBhvr>
                                    </p:animEffect>
                                    <p:anim calcmode="lin" valueType="num">
                                      <p:cBhvr>
                                        <p:cTn id="45" dur="500" fill="hold"/>
                                        <p:tgtEl>
                                          <p:spTgt spid="3078">
                                            <p:txEl>
                                              <p:pRg st="6" end="6"/>
                                            </p:txEl>
                                          </p:spTgt>
                                        </p:tgtEl>
                                        <p:attrNameLst>
                                          <p:attrName>ppt_x</p:attrName>
                                        </p:attrNameLst>
                                      </p:cBhvr>
                                      <p:tavLst>
                                        <p:tav tm="0">
                                          <p:val>
                                            <p:strVal val="#ppt_x"/>
                                          </p:val>
                                        </p:tav>
                                        <p:tav tm="100000">
                                          <p:val>
                                            <p:strVal val="#ppt_x"/>
                                          </p:val>
                                        </p:tav>
                                      </p:tavLst>
                                    </p:anim>
                                    <p:anim calcmode="lin" valueType="num">
                                      <p:cBhvr>
                                        <p:cTn id="46" dur="500" fill="hold"/>
                                        <p:tgtEl>
                                          <p:spTgt spid="3078">
                                            <p:txEl>
                                              <p:pRg st="6" end="6"/>
                                            </p:txEl>
                                          </p:spTgt>
                                        </p:tgtEl>
                                        <p:attrNameLst>
                                          <p:attrName>ppt_y</p:attrName>
                                        </p:attrNameLst>
                                      </p:cBhvr>
                                      <p:tavLst>
                                        <p:tav tm="0">
                                          <p:val>
                                            <p:strVal val="#ppt_y+.05"/>
                                          </p:val>
                                        </p:tav>
                                        <p:tav tm="100000">
                                          <p:val>
                                            <p:strVal val="#ppt_y"/>
                                          </p:val>
                                        </p:tav>
                                      </p:tavLst>
                                    </p:anim>
                                  </p:childTnLst>
                                </p:cTn>
                              </p:par>
                              <p:par>
                                <p:cTn id="47" presetID="44" presetClass="entr" presetSubtype="0" fill="hold" grpId="0" nodeType="withEffect">
                                  <p:stCondLst>
                                    <p:cond delay="0"/>
                                  </p:stCondLst>
                                  <p:childTnLst>
                                    <p:set>
                                      <p:cBhvr>
                                        <p:cTn id="48" dur="0" fill="hold">
                                          <p:stCondLst>
                                            <p:cond delay="0"/>
                                          </p:stCondLst>
                                        </p:cTn>
                                        <p:tgtEl>
                                          <p:spTgt spid="3078">
                                            <p:txEl>
                                              <p:pRg st="7" end="7"/>
                                            </p:txEl>
                                          </p:spTgt>
                                        </p:tgtEl>
                                        <p:attrNameLst>
                                          <p:attrName>style.visibility</p:attrName>
                                        </p:attrNameLst>
                                      </p:cBhvr>
                                      <p:to>
                                        <p:strVal val="visible"/>
                                      </p:to>
                                    </p:set>
                                    <p:animEffect transition="in" filter="fade">
                                      <p:cBhvr>
                                        <p:cTn id="49" dur="500"/>
                                        <p:tgtEl>
                                          <p:spTgt spid="3078">
                                            <p:txEl>
                                              <p:pRg st="7" end="7"/>
                                            </p:txEl>
                                          </p:spTgt>
                                        </p:tgtEl>
                                      </p:cBhvr>
                                    </p:animEffect>
                                    <p:anim calcmode="lin" valueType="num">
                                      <p:cBhvr>
                                        <p:cTn id="50" dur="500" fill="hold"/>
                                        <p:tgtEl>
                                          <p:spTgt spid="3078">
                                            <p:txEl>
                                              <p:pRg st="7" end="7"/>
                                            </p:txEl>
                                          </p:spTgt>
                                        </p:tgtEl>
                                        <p:attrNameLst>
                                          <p:attrName>ppt_x</p:attrName>
                                        </p:attrNameLst>
                                      </p:cBhvr>
                                      <p:tavLst>
                                        <p:tav tm="0">
                                          <p:val>
                                            <p:strVal val="#ppt_x"/>
                                          </p:val>
                                        </p:tav>
                                        <p:tav tm="100000">
                                          <p:val>
                                            <p:strVal val="#ppt_x"/>
                                          </p:val>
                                        </p:tav>
                                      </p:tavLst>
                                    </p:anim>
                                    <p:anim calcmode="lin" valueType="num">
                                      <p:cBhvr>
                                        <p:cTn id="51" dur="500" fill="hold"/>
                                        <p:tgtEl>
                                          <p:spTgt spid="3078">
                                            <p:txEl>
                                              <p:pRg st="7" end="7"/>
                                            </p:txEl>
                                          </p:spTgt>
                                        </p:tgtEl>
                                        <p:attrNameLst>
                                          <p:attrName>ppt_y</p:attrName>
                                        </p:attrNameLst>
                                      </p:cBhvr>
                                      <p:tavLst>
                                        <p:tav tm="0">
                                          <p:val>
                                            <p:strVal val="#ppt_y+.05"/>
                                          </p:val>
                                        </p:tav>
                                        <p:tav tm="100000">
                                          <p:val>
                                            <p:strVal val="#ppt_y"/>
                                          </p:val>
                                        </p:tav>
                                      </p:tavLst>
                                    </p:anim>
                                  </p:childTnLst>
                                </p:cTn>
                              </p:par>
                              <p:par>
                                <p:cTn id="52" presetID="44" presetClass="entr" presetSubtype="0" fill="hold" grpId="0" nodeType="withEffect">
                                  <p:stCondLst>
                                    <p:cond delay="0"/>
                                  </p:stCondLst>
                                  <p:childTnLst>
                                    <p:set>
                                      <p:cBhvr>
                                        <p:cTn id="53" dur="0" fill="hold">
                                          <p:stCondLst>
                                            <p:cond delay="0"/>
                                          </p:stCondLst>
                                        </p:cTn>
                                        <p:tgtEl>
                                          <p:spTgt spid="3078">
                                            <p:txEl>
                                              <p:pRg st="8" end="8"/>
                                            </p:txEl>
                                          </p:spTgt>
                                        </p:tgtEl>
                                        <p:attrNameLst>
                                          <p:attrName>style.visibility</p:attrName>
                                        </p:attrNameLst>
                                      </p:cBhvr>
                                      <p:to>
                                        <p:strVal val="visible"/>
                                      </p:to>
                                    </p:set>
                                    <p:animEffect transition="in" filter="fade">
                                      <p:cBhvr>
                                        <p:cTn id="54" dur="500"/>
                                        <p:tgtEl>
                                          <p:spTgt spid="3078">
                                            <p:txEl>
                                              <p:pRg st="8" end="8"/>
                                            </p:txEl>
                                          </p:spTgt>
                                        </p:tgtEl>
                                      </p:cBhvr>
                                    </p:animEffect>
                                    <p:anim calcmode="lin" valueType="num">
                                      <p:cBhvr>
                                        <p:cTn id="55" dur="500" fill="hold"/>
                                        <p:tgtEl>
                                          <p:spTgt spid="3078">
                                            <p:txEl>
                                              <p:pRg st="8" end="8"/>
                                            </p:txEl>
                                          </p:spTgt>
                                        </p:tgtEl>
                                        <p:attrNameLst>
                                          <p:attrName>ppt_x</p:attrName>
                                        </p:attrNameLst>
                                      </p:cBhvr>
                                      <p:tavLst>
                                        <p:tav tm="0">
                                          <p:val>
                                            <p:strVal val="#ppt_x"/>
                                          </p:val>
                                        </p:tav>
                                        <p:tav tm="100000">
                                          <p:val>
                                            <p:strVal val="#ppt_x"/>
                                          </p:val>
                                        </p:tav>
                                      </p:tavLst>
                                    </p:anim>
                                    <p:anim calcmode="lin" valueType="num">
                                      <p:cBhvr>
                                        <p:cTn id="56" dur="500" fill="hold"/>
                                        <p:tgtEl>
                                          <p:spTgt spid="3078">
                                            <p:txEl>
                                              <p:pRg st="8" end="8"/>
                                            </p:txEl>
                                          </p:spTgt>
                                        </p:tgtEl>
                                        <p:attrNameLst>
                                          <p:attrName>ppt_y</p:attrName>
                                        </p:attrNameLst>
                                      </p:cBhvr>
                                      <p:tavLst>
                                        <p:tav tm="0">
                                          <p:val>
                                            <p:strVal val="#ppt_y+.05"/>
                                          </p:val>
                                        </p:tav>
                                        <p:tav tm="100000">
                                          <p:val>
                                            <p:strVal val="#ppt_y"/>
                                          </p:val>
                                        </p:tav>
                                      </p:tavLst>
                                    </p:anim>
                                  </p:childTnLst>
                                </p:cTn>
                              </p:par>
                              <p:par>
                                <p:cTn id="57" presetID="44" presetClass="entr" presetSubtype="0" fill="hold" grpId="0" nodeType="withEffect">
                                  <p:stCondLst>
                                    <p:cond delay="0"/>
                                  </p:stCondLst>
                                  <p:childTnLst>
                                    <p:set>
                                      <p:cBhvr>
                                        <p:cTn id="58" dur="0" fill="hold">
                                          <p:stCondLst>
                                            <p:cond delay="0"/>
                                          </p:stCondLst>
                                        </p:cTn>
                                        <p:tgtEl>
                                          <p:spTgt spid="3078">
                                            <p:txEl>
                                              <p:pRg st="9" end="9"/>
                                            </p:txEl>
                                          </p:spTgt>
                                        </p:tgtEl>
                                        <p:attrNameLst>
                                          <p:attrName>style.visibility</p:attrName>
                                        </p:attrNameLst>
                                      </p:cBhvr>
                                      <p:to>
                                        <p:strVal val="visible"/>
                                      </p:to>
                                    </p:set>
                                    <p:animEffect transition="in" filter="fade">
                                      <p:cBhvr>
                                        <p:cTn id="59" dur="500"/>
                                        <p:tgtEl>
                                          <p:spTgt spid="3078">
                                            <p:txEl>
                                              <p:pRg st="9" end="9"/>
                                            </p:txEl>
                                          </p:spTgt>
                                        </p:tgtEl>
                                      </p:cBhvr>
                                    </p:animEffect>
                                    <p:anim calcmode="lin" valueType="num">
                                      <p:cBhvr>
                                        <p:cTn id="60" dur="500" fill="hold"/>
                                        <p:tgtEl>
                                          <p:spTgt spid="3078">
                                            <p:txEl>
                                              <p:pRg st="9" end="9"/>
                                            </p:txEl>
                                          </p:spTgt>
                                        </p:tgtEl>
                                        <p:attrNameLst>
                                          <p:attrName>ppt_x</p:attrName>
                                        </p:attrNameLst>
                                      </p:cBhvr>
                                      <p:tavLst>
                                        <p:tav tm="0">
                                          <p:val>
                                            <p:strVal val="#ppt_x"/>
                                          </p:val>
                                        </p:tav>
                                        <p:tav tm="100000">
                                          <p:val>
                                            <p:strVal val="#ppt_x"/>
                                          </p:val>
                                        </p:tav>
                                      </p:tavLst>
                                    </p:anim>
                                    <p:anim calcmode="lin" valueType="num">
                                      <p:cBhvr>
                                        <p:cTn id="61" dur="500" fill="hold"/>
                                        <p:tgtEl>
                                          <p:spTgt spid="3078">
                                            <p:txEl>
                                              <p:pRg st="9" end="9"/>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7" grpId="0"/>
      <p:bldP spid="307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4">
            <a:extLst>
              <a:ext uri="{FF2B5EF4-FFF2-40B4-BE49-F238E27FC236}">
                <a16:creationId xmlns:a16="http://schemas.microsoft.com/office/drawing/2014/main" id="{DD13BA80-1417-4B50-9621-0DF5E21FA6C4}"/>
              </a:ext>
            </a:extLst>
          </p:cNvPr>
          <p:cNvSpPr>
            <a:spLocks noGrp="1" noRot="1" noChangeArrowheads="1"/>
          </p:cNvSpPr>
          <p:nvPr>
            <p:ph type="body" idx="1"/>
          </p:nvPr>
        </p:nvSpPr>
        <p:spPr>
          <a:xfrm>
            <a:off x="250825" y="333375"/>
            <a:ext cx="8353425" cy="5940425"/>
          </a:xfrm>
        </p:spPr>
        <p:txBody>
          <a:bodyPr/>
          <a:lstStyle/>
          <a:p>
            <a:pPr>
              <a:buFont typeface="Wingdings 2" panose="05020102010507070707" pitchFamily="18" charset="2"/>
              <a:buNone/>
            </a:pPr>
            <a:r>
              <a:rPr lang="en-US" altLang="zh-CN" sz="3600" b="1"/>
              <a:t>§9.3  </a:t>
            </a:r>
            <a:r>
              <a:rPr lang="zh-CN" altLang="en-US" sz="3600" b="1"/>
              <a:t>地球公转及其地理效应</a:t>
            </a:r>
            <a:r>
              <a:rPr lang="zh-CN" altLang="en-US" b="1"/>
              <a:t>                       </a:t>
            </a:r>
          </a:p>
          <a:p>
            <a:pPr>
              <a:buFont typeface="Wingdings 2" panose="05020102010507070707" pitchFamily="18" charset="2"/>
              <a:buNone/>
            </a:pPr>
            <a:r>
              <a:rPr lang="zh-CN" altLang="en-US" b="1"/>
              <a:t>一、地球公转的物理证明 </a:t>
            </a:r>
          </a:p>
          <a:p>
            <a:pPr>
              <a:buFont typeface="Wingdings 2" panose="05020102010507070707" pitchFamily="18" charset="2"/>
              <a:buNone/>
            </a:pPr>
            <a:r>
              <a:rPr lang="zh-CN" altLang="en-US" sz="2800" b="1"/>
              <a:t>    </a:t>
            </a:r>
            <a:r>
              <a:rPr lang="en-US" altLang="zh-CN" b="1"/>
              <a:t>1</a:t>
            </a:r>
            <a:r>
              <a:rPr lang="zh-CN" altLang="en-US" b="1"/>
              <a:t>、 </a:t>
            </a:r>
            <a:r>
              <a:rPr lang="zh-CN" altLang="en-US" b="1">
                <a:hlinkClick r:id="rId2" action="ppaction://hlinksldjump"/>
              </a:rPr>
              <a:t>恒星年视差</a:t>
            </a:r>
            <a:endParaRPr lang="zh-CN" altLang="en-US" b="1"/>
          </a:p>
          <a:p>
            <a:pPr>
              <a:buFont typeface="Wingdings 2" panose="05020102010507070707" pitchFamily="18" charset="2"/>
              <a:buNone/>
            </a:pPr>
            <a:r>
              <a:rPr lang="zh-CN" altLang="en-US" b="1"/>
              <a:t>    </a:t>
            </a:r>
            <a:r>
              <a:rPr lang="en-US" altLang="zh-CN" b="1"/>
              <a:t>2</a:t>
            </a:r>
            <a:r>
              <a:rPr lang="zh-CN" altLang="en-US" b="1"/>
              <a:t>、 </a:t>
            </a:r>
            <a:r>
              <a:rPr lang="zh-CN" altLang="en-US" b="1">
                <a:hlinkClick r:id="rId3" action="ppaction://hlinksldjump"/>
              </a:rPr>
              <a:t>光行差</a:t>
            </a:r>
            <a:endParaRPr lang="zh-CN" altLang="en-US" b="1"/>
          </a:p>
          <a:p>
            <a:pPr>
              <a:buFont typeface="Wingdings 2" panose="05020102010507070707" pitchFamily="18" charset="2"/>
              <a:buNone/>
            </a:pPr>
            <a:r>
              <a:rPr lang="zh-CN" altLang="en-US" b="1"/>
              <a:t>    </a:t>
            </a:r>
            <a:r>
              <a:rPr lang="en-US" altLang="zh-CN" b="1"/>
              <a:t>3</a:t>
            </a:r>
            <a:r>
              <a:rPr lang="zh-CN" altLang="en-US" b="1"/>
              <a:t>、 </a:t>
            </a:r>
            <a:r>
              <a:rPr lang="zh-CN" altLang="en-US" b="1">
                <a:hlinkClick r:id="rId4" action="ppaction://hlinksldjump"/>
              </a:rPr>
              <a:t>多普勒效应 </a:t>
            </a:r>
            <a:endParaRPr lang="zh-CN" altLang="en-US" b="1"/>
          </a:p>
          <a:p>
            <a:pPr>
              <a:buFont typeface="Wingdings 2" panose="05020102010507070707" pitchFamily="18" charset="2"/>
              <a:buNone/>
            </a:pPr>
            <a:r>
              <a:rPr lang="zh-CN" altLang="en-US" b="1"/>
              <a:t>二、地球公转的规律  </a:t>
            </a:r>
          </a:p>
          <a:p>
            <a:pPr>
              <a:buFont typeface="Wingdings 2" panose="05020102010507070707" pitchFamily="18" charset="2"/>
              <a:buNone/>
            </a:pPr>
            <a:r>
              <a:rPr lang="zh-CN" altLang="en-US" sz="2800" b="1"/>
              <a:t>    </a:t>
            </a:r>
            <a:r>
              <a:rPr lang="en-US" altLang="zh-CN" b="1"/>
              <a:t>1</a:t>
            </a:r>
            <a:r>
              <a:rPr lang="zh-CN" altLang="en-US" b="1"/>
              <a:t>、 方向：自西向东</a:t>
            </a:r>
          </a:p>
          <a:p>
            <a:pPr>
              <a:buFont typeface="Wingdings 2" panose="05020102010507070707" pitchFamily="18" charset="2"/>
              <a:buNone/>
            </a:pPr>
            <a:r>
              <a:rPr lang="zh-CN" altLang="en-US" b="1"/>
              <a:t>    </a:t>
            </a:r>
            <a:r>
              <a:rPr lang="en-US" altLang="zh-CN" b="1"/>
              <a:t>2</a:t>
            </a:r>
            <a:r>
              <a:rPr lang="zh-CN" altLang="en-US" b="1"/>
              <a:t>、 周期：</a:t>
            </a:r>
            <a:r>
              <a:rPr lang="zh-CN" altLang="en-US" b="1">
                <a:hlinkClick r:id="rId5" action="ppaction://hlinksldjump"/>
              </a:rPr>
              <a:t>年</a:t>
            </a:r>
            <a:r>
              <a:rPr lang="zh-CN" altLang="en-US" b="1"/>
              <a:t>（如：恒星年、回归年、食年和近点年）</a:t>
            </a:r>
          </a:p>
          <a:p>
            <a:pPr>
              <a:buFont typeface="Wingdings 2" panose="05020102010507070707" pitchFamily="18" charset="2"/>
              <a:buNone/>
            </a:pPr>
            <a:r>
              <a:rPr lang="zh-CN" altLang="en-US" b="1"/>
              <a:t>    </a:t>
            </a:r>
            <a:r>
              <a:rPr lang="en-US" altLang="zh-CN" b="1"/>
              <a:t>3</a:t>
            </a:r>
            <a:r>
              <a:rPr lang="zh-CN" altLang="en-US" b="1"/>
              <a:t>、 速度：角速度、线速度、面速度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148">
                                            <p:txEl>
                                              <p:pRg st="1" end="1"/>
                                            </p:txEl>
                                          </p:spTgt>
                                        </p:tgtEl>
                                        <p:attrNameLst>
                                          <p:attrName>style.visibility</p:attrName>
                                        </p:attrNameLst>
                                      </p:cBhvr>
                                      <p:to>
                                        <p:strVal val="visible"/>
                                      </p:to>
                                    </p:set>
                                    <p:animEffect transition="in" filter="slide(fromBottom)">
                                      <p:cBhvr>
                                        <p:cTn id="7" dur="500"/>
                                        <p:tgtEl>
                                          <p:spTgt spid="614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6148">
                                            <p:txEl>
                                              <p:pRg st="2" end="2"/>
                                            </p:txEl>
                                          </p:spTgt>
                                        </p:tgtEl>
                                        <p:attrNameLst>
                                          <p:attrName>style.visibility</p:attrName>
                                        </p:attrNameLst>
                                      </p:cBhvr>
                                      <p:to>
                                        <p:strVal val="visible"/>
                                      </p:to>
                                    </p:set>
                                    <p:animEffect transition="in" filter="slide(fromBottom)">
                                      <p:cBhvr>
                                        <p:cTn id="12" dur="500"/>
                                        <p:tgtEl>
                                          <p:spTgt spid="614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6148">
                                            <p:txEl>
                                              <p:pRg st="3" end="3"/>
                                            </p:txEl>
                                          </p:spTgt>
                                        </p:tgtEl>
                                        <p:attrNameLst>
                                          <p:attrName>style.visibility</p:attrName>
                                        </p:attrNameLst>
                                      </p:cBhvr>
                                      <p:to>
                                        <p:strVal val="visible"/>
                                      </p:to>
                                    </p:set>
                                    <p:animEffect transition="in" filter="slide(fromBottom)">
                                      <p:cBhvr>
                                        <p:cTn id="17" dur="500"/>
                                        <p:tgtEl>
                                          <p:spTgt spid="6148">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6148">
                                            <p:txEl>
                                              <p:pRg st="4" end="4"/>
                                            </p:txEl>
                                          </p:spTgt>
                                        </p:tgtEl>
                                        <p:attrNameLst>
                                          <p:attrName>style.visibility</p:attrName>
                                        </p:attrNameLst>
                                      </p:cBhvr>
                                      <p:to>
                                        <p:strVal val="visible"/>
                                      </p:to>
                                    </p:set>
                                    <p:animEffect transition="in" filter="slide(fromBottom)">
                                      <p:cBhvr>
                                        <p:cTn id="22" dur="500"/>
                                        <p:tgtEl>
                                          <p:spTgt spid="6148">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6148">
                                            <p:txEl>
                                              <p:pRg st="5" end="5"/>
                                            </p:txEl>
                                          </p:spTgt>
                                        </p:tgtEl>
                                        <p:attrNameLst>
                                          <p:attrName>style.visibility</p:attrName>
                                        </p:attrNameLst>
                                      </p:cBhvr>
                                      <p:to>
                                        <p:strVal val="visible"/>
                                      </p:to>
                                    </p:set>
                                    <p:animEffect transition="in" filter="slide(fromBottom)">
                                      <p:cBhvr>
                                        <p:cTn id="27" dur="500"/>
                                        <p:tgtEl>
                                          <p:spTgt spid="6148">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6148">
                                            <p:txEl>
                                              <p:pRg st="6" end="6"/>
                                            </p:txEl>
                                          </p:spTgt>
                                        </p:tgtEl>
                                        <p:attrNameLst>
                                          <p:attrName>style.visibility</p:attrName>
                                        </p:attrNameLst>
                                      </p:cBhvr>
                                      <p:to>
                                        <p:strVal val="visible"/>
                                      </p:to>
                                    </p:set>
                                    <p:animEffect transition="in" filter="slide(fromBottom)">
                                      <p:cBhvr>
                                        <p:cTn id="32" dur="500"/>
                                        <p:tgtEl>
                                          <p:spTgt spid="6148">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6148">
                                            <p:txEl>
                                              <p:pRg st="7" end="7"/>
                                            </p:txEl>
                                          </p:spTgt>
                                        </p:tgtEl>
                                        <p:attrNameLst>
                                          <p:attrName>style.visibility</p:attrName>
                                        </p:attrNameLst>
                                      </p:cBhvr>
                                      <p:to>
                                        <p:strVal val="visible"/>
                                      </p:to>
                                    </p:set>
                                    <p:animEffect transition="in" filter="slide(fromBottom)">
                                      <p:cBhvr>
                                        <p:cTn id="37" dur="500"/>
                                        <p:tgtEl>
                                          <p:spTgt spid="6148">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6148">
                                            <p:txEl>
                                              <p:pRg st="8" end="8"/>
                                            </p:txEl>
                                          </p:spTgt>
                                        </p:tgtEl>
                                        <p:attrNameLst>
                                          <p:attrName>style.visibility</p:attrName>
                                        </p:attrNameLst>
                                      </p:cBhvr>
                                      <p:to>
                                        <p:strVal val="visible"/>
                                      </p:to>
                                    </p:set>
                                    <p:animEffect transition="in" filter="slide(fromBottom)">
                                      <p:cBhvr>
                                        <p:cTn id="42" dur="500"/>
                                        <p:tgtEl>
                                          <p:spTgt spid="614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a:extLst>
              <a:ext uri="{FF2B5EF4-FFF2-40B4-BE49-F238E27FC236}">
                <a16:creationId xmlns:a16="http://schemas.microsoft.com/office/drawing/2014/main" id="{4DD1A2C6-E80A-48A5-B910-E5CE0B4CA829}"/>
              </a:ext>
            </a:extLst>
          </p:cNvPr>
          <p:cNvSpPr>
            <a:spLocks noGrp="1" noRot="1" noChangeArrowheads="1"/>
          </p:cNvSpPr>
          <p:nvPr>
            <p:ph type="body" idx="1"/>
          </p:nvPr>
        </p:nvSpPr>
        <p:spPr>
          <a:xfrm>
            <a:off x="301625" y="620713"/>
            <a:ext cx="8540750" cy="5903912"/>
          </a:xfrm>
        </p:spPr>
        <p:txBody>
          <a:bodyPr/>
          <a:lstStyle/>
          <a:p>
            <a:pPr>
              <a:lnSpc>
                <a:spcPct val="90000"/>
              </a:lnSpc>
              <a:buFont typeface="Wingdings 2" panose="05020102010507070707" pitchFamily="18" charset="2"/>
              <a:buNone/>
            </a:pPr>
            <a:r>
              <a:rPr lang="zh-CN" altLang="en-US" sz="2400" b="1"/>
              <a:t>三、地球公转的地理效应</a:t>
            </a:r>
          </a:p>
          <a:p>
            <a:pPr>
              <a:lnSpc>
                <a:spcPct val="90000"/>
              </a:lnSpc>
              <a:buFont typeface="Wingdings 2" panose="05020102010507070707" pitchFamily="18" charset="2"/>
              <a:buNone/>
            </a:pPr>
            <a:r>
              <a:rPr lang="zh-CN" altLang="en-US" sz="2000" b="1"/>
              <a:t>    </a:t>
            </a:r>
            <a:r>
              <a:rPr lang="en-US" altLang="zh-CN" sz="2400" b="1"/>
              <a:t>1</a:t>
            </a:r>
            <a:r>
              <a:rPr lang="zh-CN" altLang="en-US" sz="2400" b="1"/>
              <a:t>、</a:t>
            </a:r>
            <a:r>
              <a:rPr lang="zh-CN" altLang="en-US" sz="2400" b="1">
                <a:hlinkClick r:id="rId2" action="ppaction://hlinksldjump"/>
              </a:rPr>
              <a:t>太阳的周年视运动</a:t>
            </a:r>
            <a:endParaRPr lang="zh-CN" altLang="en-US" sz="2400" b="1"/>
          </a:p>
          <a:p>
            <a:pPr>
              <a:lnSpc>
                <a:spcPct val="90000"/>
              </a:lnSpc>
              <a:buFont typeface="Wingdings 2" panose="05020102010507070707" pitchFamily="18" charset="2"/>
              <a:buNone/>
            </a:pPr>
            <a:r>
              <a:rPr lang="zh-CN" altLang="en-US" sz="2400" b="1"/>
              <a:t>    </a:t>
            </a:r>
            <a:r>
              <a:rPr lang="en-US" altLang="zh-CN" sz="2400" b="1"/>
              <a:t>2</a:t>
            </a:r>
            <a:r>
              <a:rPr lang="zh-CN" altLang="en-US" sz="2400" b="1"/>
              <a:t>、</a:t>
            </a:r>
            <a:r>
              <a:rPr lang="zh-CN" altLang="en-US" sz="2400" b="1">
                <a:hlinkClick r:id="rId3" action="ppaction://hlinksldjump"/>
              </a:rPr>
              <a:t>四季的变化</a:t>
            </a:r>
            <a:endParaRPr lang="zh-CN" altLang="en-US" sz="2400" b="1"/>
          </a:p>
          <a:p>
            <a:pPr>
              <a:lnSpc>
                <a:spcPct val="90000"/>
              </a:lnSpc>
              <a:buFont typeface="Wingdings 2" panose="05020102010507070707" pitchFamily="18" charset="2"/>
              <a:buNone/>
            </a:pPr>
            <a:r>
              <a:rPr lang="zh-CN" altLang="en-US" sz="2400" b="1"/>
              <a:t>     （</a:t>
            </a:r>
            <a:r>
              <a:rPr lang="en-US" altLang="zh-CN" sz="2400" b="1"/>
              <a:t>1</a:t>
            </a:r>
            <a:r>
              <a:rPr lang="zh-CN" altLang="en-US" sz="2400" b="1"/>
              <a:t>）太阳回归运动与四季形成</a:t>
            </a:r>
          </a:p>
          <a:p>
            <a:pPr>
              <a:lnSpc>
                <a:spcPct val="90000"/>
              </a:lnSpc>
              <a:buFont typeface="Wingdings 2" panose="05020102010507070707" pitchFamily="18" charset="2"/>
              <a:buNone/>
            </a:pPr>
            <a:r>
              <a:rPr lang="zh-CN" altLang="en-US" sz="2400" b="1"/>
              <a:t>     （</a:t>
            </a:r>
            <a:r>
              <a:rPr lang="en-US" altLang="zh-CN" sz="2400" b="1"/>
              <a:t>2</a:t>
            </a:r>
            <a:r>
              <a:rPr lang="zh-CN" altLang="en-US" sz="2400" b="1"/>
              <a:t>）太阳高度的周年变化和影响因素（太阳赤纬、当地纬度、太阳时角等）</a:t>
            </a:r>
          </a:p>
          <a:p>
            <a:pPr>
              <a:lnSpc>
                <a:spcPct val="90000"/>
              </a:lnSpc>
              <a:buFont typeface="Wingdings 2" panose="05020102010507070707" pitchFamily="18" charset="2"/>
              <a:buNone/>
            </a:pPr>
            <a:r>
              <a:rPr lang="zh-CN" altLang="en-US" sz="2400" b="1"/>
              <a:t>     （</a:t>
            </a:r>
            <a:r>
              <a:rPr lang="en-US" altLang="zh-CN" sz="2400" b="1"/>
              <a:t>3</a:t>
            </a:r>
            <a:r>
              <a:rPr lang="zh-CN" altLang="en-US" sz="2400" b="1"/>
              <a:t>）昼夜长短的周年变化和影响因素（太阳赤纬、当地纬度、太阳视半径、大气折光和眼高差等）</a:t>
            </a:r>
          </a:p>
          <a:p>
            <a:pPr>
              <a:lnSpc>
                <a:spcPct val="90000"/>
              </a:lnSpc>
              <a:buFont typeface="Wingdings 2" panose="05020102010507070707" pitchFamily="18" charset="2"/>
              <a:buNone/>
            </a:pPr>
            <a:r>
              <a:rPr lang="zh-CN" altLang="en-US" sz="2400" b="1"/>
              <a:t>     </a:t>
            </a:r>
            <a:r>
              <a:rPr lang="zh-CN" altLang="en-US" sz="2400" b="1">
                <a:hlinkClick r:id="rId4" action="ppaction://hlinksldjump"/>
              </a:rPr>
              <a:t>任意时刻太阳高度的推算、正午太阳高度的推算。影响昼夜长短的主要因素的公式推导</a:t>
            </a:r>
            <a:endParaRPr lang="zh-CN" altLang="en-US" sz="2400" b="1"/>
          </a:p>
          <a:p>
            <a:pPr>
              <a:lnSpc>
                <a:spcPct val="90000"/>
              </a:lnSpc>
              <a:buFont typeface="Wingdings 2" panose="05020102010507070707" pitchFamily="18" charset="2"/>
              <a:buNone/>
            </a:pPr>
            <a:r>
              <a:rPr lang="zh-CN" altLang="en-US" sz="2400" b="1"/>
              <a:t>     （</a:t>
            </a:r>
            <a:r>
              <a:rPr lang="en-US" altLang="zh-CN" sz="2400" b="1"/>
              <a:t>4</a:t>
            </a:r>
            <a:r>
              <a:rPr lang="zh-CN" altLang="en-US" sz="2400" b="1"/>
              <a:t>）</a:t>
            </a:r>
            <a:r>
              <a:rPr lang="zh-CN" altLang="en-US" sz="2400" b="1">
                <a:hlinkClick r:id="rId5" action="ppaction://hlinksldjump"/>
              </a:rPr>
              <a:t>四季的划分</a:t>
            </a:r>
            <a:endParaRPr lang="zh-CN" altLang="en-US" sz="2400" b="1"/>
          </a:p>
          <a:p>
            <a:pPr>
              <a:lnSpc>
                <a:spcPct val="90000"/>
              </a:lnSpc>
              <a:buFont typeface="Wingdings 2" panose="05020102010507070707" pitchFamily="18" charset="2"/>
              <a:buNone/>
            </a:pPr>
            <a:r>
              <a:rPr lang="zh-CN" altLang="en-US" sz="2400" b="1"/>
              <a:t>      以四立来划分（我国）</a:t>
            </a:r>
          </a:p>
          <a:p>
            <a:pPr>
              <a:lnSpc>
                <a:spcPct val="90000"/>
              </a:lnSpc>
              <a:buFont typeface="Wingdings 2" panose="05020102010507070707" pitchFamily="18" charset="2"/>
              <a:buNone/>
            </a:pPr>
            <a:r>
              <a:rPr lang="zh-CN" altLang="en-US" sz="2400" b="1"/>
              <a:t>      以二分二至来划分（西方）</a:t>
            </a:r>
          </a:p>
          <a:p>
            <a:pPr>
              <a:lnSpc>
                <a:spcPct val="90000"/>
              </a:lnSpc>
              <a:buFont typeface="Wingdings 2" panose="05020102010507070707" pitchFamily="18" charset="2"/>
              <a:buNone/>
            </a:pPr>
            <a:r>
              <a:rPr lang="zh-CN" altLang="en-US" sz="2400" b="1"/>
              <a:t>    </a:t>
            </a:r>
            <a:r>
              <a:rPr lang="en-US" altLang="zh-CN" sz="2400" b="1"/>
              <a:t>3</a:t>
            </a:r>
            <a:r>
              <a:rPr lang="zh-CN" altLang="en-US" sz="2400" b="1"/>
              <a:t>、</a:t>
            </a:r>
            <a:r>
              <a:rPr lang="zh-CN" altLang="en-US" sz="2400" b="1">
                <a:hlinkClick r:id="rId6" action="ppaction://hlinksldjump"/>
              </a:rPr>
              <a:t>五带的划分  </a:t>
            </a:r>
            <a:r>
              <a:rPr lang="zh-CN" altLang="en-US" sz="2400" b="1"/>
              <a:t>（以地球上是否直射和是否极昼极夜来划分）热带、南北温带和南北寒带</a:t>
            </a:r>
          </a:p>
          <a:p>
            <a:pPr>
              <a:lnSpc>
                <a:spcPct val="90000"/>
              </a:lnSpc>
              <a:buFont typeface="Wingdings 2" panose="05020102010507070707" pitchFamily="18" charset="2"/>
              <a:buNone/>
            </a:pPr>
            <a:endParaRPr lang="en-US" altLang="zh-CN" sz="2400" b="1"/>
          </a:p>
        </p:txBody>
      </p:sp>
      <p:sp>
        <p:nvSpPr>
          <p:cNvPr id="63492" name="AutoShape 4">
            <a:hlinkClick r:id="rId7" action="ppaction://hlinksldjump" highlightClick="1"/>
            <a:extLst>
              <a:ext uri="{FF2B5EF4-FFF2-40B4-BE49-F238E27FC236}">
                <a16:creationId xmlns:a16="http://schemas.microsoft.com/office/drawing/2014/main" id="{276D2C15-31BF-4CE5-AB16-B2E6A1B778EF}"/>
              </a:ext>
            </a:extLst>
          </p:cNvPr>
          <p:cNvSpPr>
            <a:spLocks noChangeArrowheads="1"/>
          </p:cNvSpPr>
          <p:nvPr/>
        </p:nvSpPr>
        <p:spPr bwMode="auto">
          <a:xfrm>
            <a:off x="7740650" y="6092825"/>
            <a:ext cx="1009650" cy="549275"/>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animEffect transition="in" filter="slide(fromBottom)">
                                      <p:cBhvr>
                                        <p:cTn id="7" dur="500"/>
                                        <p:tgtEl>
                                          <p:spTgt spid="6349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63491">
                                            <p:txEl>
                                              <p:pRg st="2" end="2"/>
                                            </p:txEl>
                                          </p:spTgt>
                                        </p:tgtEl>
                                        <p:attrNameLst>
                                          <p:attrName>style.visibility</p:attrName>
                                        </p:attrNameLst>
                                      </p:cBhvr>
                                      <p:to>
                                        <p:strVal val="visible"/>
                                      </p:to>
                                    </p:set>
                                    <p:animEffect transition="in" filter="slide(fromBottom)">
                                      <p:cBhvr>
                                        <p:cTn id="12" dur="500"/>
                                        <p:tgtEl>
                                          <p:spTgt spid="6349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63491">
                                            <p:txEl>
                                              <p:pRg st="3" end="3"/>
                                            </p:txEl>
                                          </p:spTgt>
                                        </p:tgtEl>
                                        <p:attrNameLst>
                                          <p:attrName>style.visibility</p:attrName>
                                        </p:attrNameLst>
                                      </p:cBhvr>
                                      <p:to>
                                        <p:strVal val="visible"/>
                                      </p:to>
                                    </p:set>
                                    <p:animEffect transition="in" filter="slide(fromBottom)">
                                      <p:cBhvr>
                                        <p:cTn id="17" dur="500"/>
                                        <p:tgtEl>
                                          <p:spTgt spid="6349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63491">
                                            <p:txEl>
                                              <p:pRg st="4" end="4"/>
                                            </p:txEl>
                                          </p:spTgt>
                                        </p:tgtEl>
                                        <p:attrNameLst>
                                          <p:attrName>style.visibility</p:attrName>
                                        </p:attrNameLst>
                                      </p:cBhvr>
                                      <p:to>
                                        <p:strVal val="visible"/>
                                      </p:to>
                                    </p:set>
                                    <p:animEffect transition="in" filter="slide(fromBottom)">
                                      <p:cBhvr>
                                        <p:cTn id="22" dur="500"/>
                                        <p:tgtEl>
                                          <p:spTgt spid="6349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63491">
                                            <p:txEl>
                                              <p:pRg st="5" end="5"/>
                                            </p:txEl>
                                          </p:spTgt>
                                        </p:tgtEl>
                                        <p:attrNameLst>
                                          <p:attrName>style.visibility</p:attrName>
                                        </p:attrNameLst>
                                      </p:cBhvr>
                                      <p:to>
                                        <p:strVal val="visible"/>
                                      </p:to>
                                    </p:set>
                                    <p:animEffect transition="in" filter="slide(fromBottom)">
                                      <p:cBhvr>
                                        <p:cTn id="27" dur="500"/>
                                        <p:tgtEl>
                                          <p:spTgt spid="6349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63491">
                                            <p:txEl>
                                              <p:pRg st="6" end="6"/>
                                            </p:txEl>
                                          </p:spTgt>
                                        </p:tgtEl>
                                        <p:attrNameLst>
                                          <p:attrName>style.visibility</p:attrName>
                                        </p:attrNameLst>
                                      </p:cBhvr>
                                      <p:to>
                                        <p:strVal val="visible"/>
                                      </p:to>
                                    </p:set>
                                    <p:animEffect transition="in" filter="slide(fromBottom)">
                                      <p:cBhvr>
                                        <p:cTn id="32" dur="500"/>
                                        <p:tgtEl>
                                          <p:spTgt spid="63491">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63491">
                                            <p:txEl>
                                              <p:pRg st="7" end="7"/>
                                            </p:txEl>
                                          </p:spTgt>
                                        </p:tgtEl>
                                        <p:attrNameLst>
                                          <p:attrName>style.visibility</p:attrName>
                                        </p:attrNameLst>
                                      </p:cBhvr>
                                      <p:to>
                                        <p:strVal val="visible"/>
                                      </p:to>
                                    </p:set>
                                    <p:animEffect transition="in" filter="slide(fromBottom)">
                                      <p:cBhvr>
                                        <p:cTn id="37" dur="500"/>
                                        <p:tgtEl>
                                          <p:spTgt spid="63491">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63491">
                                            <p:txEl>
                                              <p:pRg st="8" end="8"/>
                                            </p:txEl>
                                          </p:spTgt>
                                        </p:tgtEl>
                                        <p:attrNameLst>
                                          <p:attrName>style.visibility</p:attrName>
                                        </p:attrNameLst>
                                      </p:cBhvr>
                                      <p:to>
                                        <p:strVal val="visible"/>
                                      </p:to>
                                    </p:set>
                                    <p:animEffect transition="in" filter="slide(fromBottom)">
                                      <p:cBhvr>
                                        <p:cTn id="42" dur="500"/>
                                        <p:tgtEl>
                                          <p:spTgt spid="63491">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nodeType="clickEffect">
                                  <p:stCondLst>
                                    <p:cond delay="0"/>
                                  </p:stCondLst>
                                  <p:childTnLst>
                                    <p:set>
                                      <p:cBhvr>
                                        <p:cTn id="46" dur="1" fill="hold">
                                          <p:stCondLst>
                                            <p:cond delay="0"/>
                                          </p:stCondLst>
                                        </p:cTn>
                                        <p:tgtEl>
                                          <p:spTgt spid="63491">
                                            <p:txEl>
                                              <p:pRg st="9" end="9"/>
                                            </p:txEl>
                                          </p:spTgt>
                                        </p:tgtEl>
                                        <p:attrNameLst>
                                          <p:attrName>style.visibility</p:attrName>
                                        </p:attrNameLst>
                                      </p:cBhvr>
                                      <p:to>
                                        <p:strVal val="visible"/>
                                      </p:to>
                                    </p:set>
                                    <p:animEffect transition="in" filter="slide(fromBottom)">
                                      <p:cBhvr>
                                        <p:cTn id="47" dur="500"/>
                                        <p:tgtEl>
                                          <p:spTgt spid="63491">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4" fill="hold" nodeType="clickEffect">
                                  <p:stCondLst>
                                    <p:cond delay="0"/>
                                  </p:stCondLst>
                                  <p:childTnLst>
                                    <p:set>
                                      <p:cBhvr>
                                        <p:cTn id="51" dur="1" fill="hold">
                                          <p:stCondLst>
                                            <p:cond delay="0"/>
                                          </p:stCondLst>
                                        </p:cTn>
                                        <p:tgtEl>
                                          <p:spTgt spid="63491">
                                            <p:txEl>
                                              <p:pRg st="10" end="10"/>
                                            </p:txEl>
                                          </p:spTgt>
                                        </p:tgtEl>
                                        <p:attrNameLst>
                                          <p:attrName>style.visibility</p:attrName>
                                        </p:attrNameLst>
                                      </p:cBhvr>
                                      <p:to>
                                        <p:strVal val="visible"/>
                                      </p:to>
                                    </p:set>
                                    <p:animEffect transition="in" filter="slide(fromBottom)">
                                      <p:cBhvr>
                                        <p:cTn id="52" dur="500"/>
                                        <p:tgtEl>
                                          <p:spTgt spid="6349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2" name="Picture 4" descr="四季">
            <a:extLst>
              <a:ext uri="{FF2B5EF4-FFF2-40B4-BE49-F238E27FC236}">
                <a16:creationId xmlns:a16="http://schemas.microsoft.com/office/drawing/2014/main" id="{CEF17D99-8774-4BF3-B8B7-5B1044680C7C}"/>
              </a:ext>
            </a:extLst>
          </p:cNvPr>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331913" y="549275"/>
            <a:ext cx="6897687" cy="4908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8613" name="Text Box 5">
            <a:extLst>
              <a:ext uri="{FF2B5EF4-FFF2-40B4-BE49-F238E27FC236}">
                <a16:creationId xmlns:a16="http://schemas.microsoft.com/office/drawing/2014/main" id="{A801D71C-CE93-4D22-9B4B-9700BD98AF7D}"/>
              </a:ext>
            </a:extLst>
          </p:cNvPr>
          <p:cNvSpPr txBox="1">
            <a:spLocks noChangeArrowheads="1"/>
          </p:cNvSpPr>
          <p:nvPr/>
        </p:nvSpPr>
        <p:spPr bwMode="auto">
          <a:xfrm>
            <a:off x="4067175" y="5734050"/>
            <a:ext cx="1655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四季划分</a:t>
            </a:r>
          </a:p>
        </p:txBody>
      </p:sp>
      <p:sp>
        <p:nvSpPr>
          <p:cNvPr id="68614" name="AutoShape 6">
            <a:hlinkClick r:id="" action="ppaction://hlinkshowjump?jump=previousslide" highlightClick="1"/>
            <a:extLst>
              <a:ext uri="{FF2B5EF4-FFF2-40B4-BE49-F238E27FC236}">
                <a16:creationId xmlns:a16="http://schemas.microsoft.com/office/drawing/2014/main" id="{729FD1D3-7D64-4C26-852B-C3FA713F8268}"/>
              </a:ext>
            </a:extLst>
          </p:cNvPr>
          <p:cNvSpPr>
            <a:spLocks noChangeArrowheads="1"/>
          </p:cNvSpPr>
          <p:nvPr/>
        </p:nvSpPr>
        <p:spPr bwMode="auto">
          <a:xfrm>
            <a:off x="7885113" y="5805488"/>
            <a:ext cx="647700" cy="431800"/>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8" name="Picture 4" descr="928">
            <a:extLst>
              <a:ext uri="{FF2B5EF4-FFF2-40B4-BE49-F238E27FC236}">
                <a16:creationId xmlns:a16="http://schemas.microsoft.com/office/drawing/2014/main" id="{D1A181B1-B9CB-40BB-8A47-AFB7BFBA9B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404813"/>
            <a:ext cx="4897437" cy="4814887"/>
          </a:xfrm>
          <a:prstGeom prst="rect">
            <a:avLst/>
          </a:prstGeom>
          <a:noFill/>
          <a:extLst>
            <a:ext uri="{909E8E84-426E-40DD-AFC4-6F175D3DCCD1}">
              <a14:hiddenFill xmlns:a14="http://schemas.microsoft.com/office/drawing/2010/main">
                <a:solidFill>
                  <a:srgbClr val="FFFFFF"/>
                </a:solidFill>
              </a14:hiddenFill>
            </a:ext>
          </a:extLst>
        </p:spPr>
      </p:pic>
      <p:sp>
        <p:nvSpPr>
          <p:cNvPr id="67589" name="Text Box 5">
            <a:extLst>
              <a:ext uri="{FF2B5EF4-FFF2-40B4-BE49-F238E27FC236}">
                <a16:creationId xmlns:a16="http://schemas.microsoft.com/office/drawing/2014/main" id="{5CE706F4-90D7-4454-9B78-3DF2908E414E}"/>
              </a:ext>
            </a:extLst>
          </p:cNvPr>
          <p:cNvSpPr txBox="1">
            <a:spLocks noChangeArrowheads="1"/>
          </p:cNvSpPr>
          <p:nvPr/>
        </p:nvSpPr>
        <p:spPr bwMode="auto">
          <a:xfrm>
            <a:off x="4067175" y="5516563"/>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五带划分</a:t>
            </a:r>
          </a:p>
        </p:txBody>
      </p:sp>
      <p:sp>
        <p:nvSpPr>
          <p:cNvPr id="67590" name="AutoShape 6">
            <a:hlinkClick r:id="rId3" action="ppaction://hlinksldjump" highlightClick="1"/>
            <a:extLst>
              <a:ext uri="{FF2B5EF4-FFF2-40B4-BE49-F238E27FC236}">
                <a16:creationId xmlns:a16="http://schemas.microsoft.com/office/drawing/2014/main" id="{6F29C664-FC8F-41FC-9960-D27B71B48096}"/>
              </a:ext>
            </a:extLst>
          </p:cNvPr>
          <p:cNvSpPr>
            <a:spLocks noChangeArrowheads="1"/>
          </p:cNvSpPr>
          <p:nvPr/>
        </p:nvSpPr>
        <p:spPr bwMode="auto">
          <a:xfrm>
            <a:off x="7812088" y="5516563"/>
            <a:ext cx="936625" cy="504825"/>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a:extLst>
              <a:ext uri="{FF2B5EF4-FFF2-40B4-BE49-F238E27FC236}">
                <a16:creationId xmlns:a16="http://schemas.microsoft.com/office/drawing/2014/main" id="{DEFAF694-2D32-4EA0-B8C7-72A3E6CE61D4}"/>
              </a:ext>
            </a:extLst>
          </p:cNvPr>
          <p:cNvSpPr>
            <a:spLocks noGrp="1" noRot="1" noChangeArrowheads="1"/>
          </p:cNvSpPr>
          <p:nvPr>
            <p:ph type="body" idx="1"/>
          </p:nvPr>
        </p:nvSpPr>
        <p:spPr>
          <a:xfrm>
            <a:off x="152400" y="457200"/>
            <a:ext cx="8991600" cy="6248400"/>
          </a:xfrm>
        </p:spPr>
        <p:txBody>
          <a:bodyPr/>
          <a:lstStyle/>
          <a:p>
            <a:pPr>
              <a:buFont typeface="Wingdings 2" panose="05020102010507070707" pitchFamily="18" charset="2"/>
              <a:buNone/>
            </a:pPr>
            <a:r>
              <a:rPr lang="en-US" altLang="zh-CN" b="1"/>
              <a:t>§9.4  </a:t>
            </a:r>
            <a:r>
              <a:rPr lang="zh-CN" altLang="en-US" b="1"/>
              <a:t>极移和地轴进动  </a:t>
            </a:r>
          </a:p>
          <a:p>
            <a:pPr>
              <a:buFont typeface="Wingdings 2" panose="05020102010507070707" pitchFamily="18" charset="2"/>
              <a:buNone/>
            </a:pPr>
            <a:r>
              <a:rPr lang="zh-CN" altLang="en-US" b="1"/>
              <a:t>一、极移 </a:t>
            </a:r>
          </a:p>
          <a:p>
            <a:pPr>
              <a:buFont typeface="Wingdings 2" panose="05020102010507070707" pitchFamily="18" charset="2"/>
              <a:buNone/>
            </a:pPr>
            <a:r>
              <a:rPr lang="zh-CN" altLang="en-US" sz="2800" b="1"/>
              <a:t>   </a:t>
            </a:r>
            <a:r>
              <a:rPr lang="en-US" altLang="zh-CN" sz="2800" b="1"/>
              <a:t>1</a:t>
            </a:r>
            <a:r>
              <a:rPr lang="zh-CN" altLang="en-US" sz="2800" b="1"/>
              <a:t>、概念：地极在地表的移动称为</a:t>
            </a:r>
            <a:r>
              <a:rPr lang="zh-CN" altLang="en-US" sz="2800" b="1">
                <a:solidFill>
                  <a:srgbClr val="FF0000"/>
                </a:solidFill>
                <a:hlinkClick r:id="rId2" action="ppaction://hlinksldjump"/>
              </a:rPr>
              <a:t>极移</a:t>
            </a:r>
            <a:r>
              <a:rPr lang="zh-CN" altLang="en-US" sz="2800" b="1"/>
              <a:t>。</a:t>
            </a:r>
          </a:p>
          <a:p>
            <a:pPr>
              <a:buFont typeface="Wingdings 2" panose="05020102010507070707" pitchFamily="18" charset="2"/>
              <a:buNone/>
            </a:pPr>
            <a:r>
              <a:rPr lang="zh-CN" altLang="en-US" sz="2800" b="1"/>
              <a:t>   </a:t>
            </a:r>
            <a:r>
              <a:rPr lang="en-US" altLang="zh-CN" sz="2800" b="1"/>
              <a:t>2</a:t>
            </a:r>
            <a:r>
              <a:rPr lang="zh-CN" altLang="en-US" sz="2800" b="1"/>
              <a:t>、成因：与地球内部物质运动有关。</a:t>
            </a:r>
          </a:p>
          <a:p>
            <a:pPr>
              <a:buFont typeface="Wingdings 2" panose="05020102010507070707" pitchFamily="18" charset="2"/>
              <a:buNone/>
            </a:pPr>
            <a:r>
              <a:rPr lang="zh-CN" altLang="en-US" sz="2800" b="1"/>
              <a:t>   </a:t>
            </a:r>
            <a:r>
              <a:rPr lang="en-US" altLang="zh-CN" sz="2800" b="1"/>
              <a:t>3</a:t>
            </a:r>
            <a:r>
              <a:rPr lang="zh-CN" altLang="en-US" sz="2800" b="1"/>
              <a:t>、导致结果</a:t>
            </a:r>
            <a:r>
              <a:rPr lang="zh-CN" altLang="en-US" b="1"/>
              <a:t> </a:t>
            </a:r>
            <a:r>
              <a:rPr lang="zh-CN" altLang="en-US" sz="2800" b="1"/>
              <a:t>：地球纬度值的变化。</a:t>
            </a:r>
          </a:p>
          <a:p>
            <a:pPr>
              <a:buFont typeface="Wingdings 2" panose="05020102010507070707" pitchFamily="18" charset="2"/>
              <a:buNone/>
            </a:pPr>
            <a:r>
              <a:rPr lang="zh-CN" altLang="en-US" b="1"/>
              <a:t>二、地轴进动 </a:t>
            </a:r>
          </a:p>
          <a:p>
            <a:pPr>
              <a:buFont typeface="Wingdings 2" panose="05020102010507070707" pitchFamily="18" charset="2"/>
              <a:buNone/>
            </a:pPr>
            <a:r>
              <a:rPr lang="zh-CN" altLang="en-US" sz="2800" b="1"/>
              <a:t>   </a:t>
            </a:r>
            <a:r>
              <a:rPr lang="en-US" altLang="zh-CN" sz="2800" b="1"/>
              <a:t>1</a:t>
            </a:r>
            <a:r>
              <a:rPr lang="zh-CN" altLang="en-US" sz="2800" b="1"/>
              <a:t>、概念：天北极绕黄轴顺时针方向，以</a:t>
            </a:r>
            <a:r>
              <a:rPr lang="en-US" altLang="zh-CN" sz="2800" b="1"/>
              <a:t>25800</a:t>
            </a:r>
            <a:r>
              <a:rPr lang="zh-CN" altLang="en-US" sz="2800" b="1"/>
              <a:t>年旋转的运动，称为</a:t>
            </a:r>
            <a:r>
              <a:rPr lang="zh-CN" altLang="en-US" sz="2800" b="1">
                <a:hlinkClick r:id="rId3" action="ppaction://hlinksldjump"/>
              </a:rPr>
              <a:t>地轴进动或岁差</a:t>
            </a:r>
            <a:r>
              <a:rPr lang="zh-CN" altLang="en-US" sz="2800" b="1"/>
              <a:t>。</a:t>
            </a:r>
          </a:p>
          <a:p>
            <a:pPr>
              <a:buFont typeface="Wingdings 2" panose="05020102010507070707" pitchFamily="18" charset="2"/>
              <a:buNone/>
            </a:pPr>
            <a:r>
              <a:rPr lang="zh-CN" altLang="en-US" sz="2800" b="1"/>
              <a:t>   </a:t>
            </a:r>
            <a:r>
              <a:rPr lang="en-US" altLang="zh-CN" sz="2800" b="1"/>
              <a:t>2</a:t>
            </a:r>
            <a:r>
              <a:rPr lang="zh-CN" altLang="en-US" sz="2800" b="1"/>
              <a:t>、</a:t>
            </a:r>
            <a:r>
              <a:rPr lang="zh-CN" altLang="en-US" sz="2800" b="1">
                <a:hlinkClick r:id="rId4" action="ppaction://hlinksldjump"/>
              </a:rPr>
              <a:t>成因</a:t>
            </a:r>
            <a:r>
              <a:rPr lang="zh-CN" altLang="en-US" sz="2800" b="1"/>
              <a:t>：与近地天体（尤其日、月）作用有关。</a:t>
            </a:r>
          </a:p>
          <a:p>
            <a:pPr>
              <a:buFont typeface="Wingdings 2" panose="05020102010507070707" pitchFamily="18" charset="2"/>
              <a:buNone/>
            </a:pPr>
            <a:r>
              <a:rPr lang="zh-CN" altLang="en-US" sz="2800" b="1"/>
              <a:t>   </a:t>
            </a:r>
            <a:r>
              <a:rPr lang="en-US" altLang="zh-CN" sz="2800" b="1"/>
              <a:t>3</a:t>
            </a:r>
            <a:r>
              <a:rPr lang="zh-CN" altLang="en-US" sz="2800" b="1"/>
              <a:t>、地轴进动的后果：</a:t>
            </a:r>
            <a:r>
              <a:rPr lang="zh-CN" altLang="en-US" sz="2800" b="1">
                <a:hlinkClick r:id="rId5" action="ppaction://hlinksldjump"/>
              </a:rPr>
              <a:t>北极星的变迁</a:t>
            </a:r>
            <a:r>
              <a:rPr lang="zh-CN" altLang="en-US" sz="2800" b="1"/>
              <a:t>、春分点西移。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7107">
                                            <p:txEl>
                                              <p:pRg st="1" end="1"/>
                                            </p:txEl>
                                          </p:spTgt>
                                        </p:tgtEl>
                                        <p:attrNameLst>
                                          <p:attrName>style.visibility</p:attrName>
                                        </p:attrNameLst>
                                      </p:cBhvr>
                                      <p:to>
                                        <p:strVal val="visible"/>
                                      </p:to>
                                    </p:set>
                                    <p:animEffect transition="in" filter="slide(fromBottom)">
                                      <p:cBhvr>
                                        <p:cTn id="7" dur="500"/>
                                        <p:tgtEl>
                                          <p:spTgt spid="471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47107">
                                            <p:txEl>
                                              <p:pRg st="2" end="2"/>
                                            </p:txEl>
                                          </p:spTgt>
                                        </p:tgtEl>
                                        <p:attrNameLst>
                                          <p:attrName>style.visibility</p:attrName>
                                        </p:attrNameLst>
                                      </p:cBhvr>
                                      <p:to>
                                        <p:strVal val="visible"/>
                                      </p:to>
                                    </p:set>
                                    <p:animEffect transition="in" filter="slide(fromBottom)">
                                      <p:cBhvr>
                                        <p:cTn id="12" dur="500"/>
                                        <p:tgtEl>
                                          <p:spTgt spid="4710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47107">
                                            <p:txEl>
                                              <p:pRg st="3" end="3"/>
                                            </p:txEl>
                                          </p:spTgt>
                                        </p:tgtEl>
                                        <p:attrNameLst>
                                          <p:attrName>style.visibility</p:attrName>
                                        </p:attrNameLst>
                                      </p:cBhvr>
                                      <p:to>
                                        <p:strVal val="visible"/>
                                      </p:to>
                                    </p:set>
                                    <p:animEffect transition="in" filter="slide(fromBottom)">
                                      <p:cBhvr>
                                        <p:cTn id="17" dur="500"/>
                                        <p:tgtEl>
                                          <p:spTgt spid="4710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47107">
                                            <p:txEl>
                                              <p:pRg st="4" end="4"/>
                                            </p:txEl>
                                          </p:spTgt>
                                        </p:tgtEl>
                                        <p:attrNameLst>
                                          <p:attrName>style.visibility</p:attrName>
                                        </p:attrNameLst>
                                      </p:cBhvr>
                                      <p:to>
                                        <p:strVal val="visible"/>
                                      </p:to>
                                    </p:set>
                                    <p:animEffect transition="in" filter="slide(fromBottom)">
                                      <p:cBhvr>
                                        <p:cTn id="22" dur="500"/>
                                        <p:tgtEl>
                                          <p:spTgt spid="47107">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47107">
                                            <p:txEl>
                                              <p:pRg st="5" end="5"/>
                                            </p:txEl>
                                          </p:spTgt>
                                        </p:tgtEl>
                                        <p:attrNameLst>
                                          <p:attrName>style.visibility</p:attrName>
                                        </p:attrNameLst>
                                      </p:cBhvr>
                                      <p:to>
                                        <p:strVal val="visible"/>
                                      </p:to>
                                    </p:set>
                                    <p:animEffect transition="in" filter="slide(fromBottom)">
                                      <p:cBhvr>
                                        <p:cTn id="27" dur="500"/>
                                        <p:tgtEl>
                                          <p:spTgt spid="47107">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47107">
                                            <p:txEl>
                                              <p:pRg st="6" end="6"/>
                                            </p:txEl>
                                          </p:spTgt>
                                        </p:tgtEl>
                                        <p:attrNameLst>
                                          <p:attrName>style.visibility</p:attrName>
                                        </p:attrNameLst>
                                      </p:cBhvr>
                                      <p:to>
                                        <p:strVal val="visible"/>
                                      </p:to>
                                    </p:set>
                                    <p:animEffect transition="in" filter="slide(fromBottom)">
                                      <p:cBhvr>
                                        <p:cTn id="32" dur="500"/>
                                        <p:tgtEl>
                                          <p:spTgt spid="47107">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47107">
                                            <p:txEl>
                                              <p:pRg st="7" end="7"/>
                                            </p:txEl>
                                          </p:spTgt>
                                        </p:tgtEl>
                                        <p:attrNameLst>
                                          <p:attrName>style.visibility</p:attrName>
                                        </p:attrNameLst>
                                      </p:cBhvr>
                                      <p:to>
                                        <p:strVal val="visible"/>
                                      </p:to>
                                    </p:set>
                                    <p:animEffect transition="in" filter="slide(fromBottom)">
                                      <p:cBhvr>
                                        <p:cTn id="37" dur="500"/>
                                        <p:tgtEl>
                                          <p:spTgt spid="47107">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47107">
                                            <p:txEl>
                                              <p:pRg st="8" end="8"/>
                                            </p:txEl>
                                          </p:spTgt>
                                        </p:tgtEl>
                                        <p:attrNameLst>
                                          <p:attrName>style.visibility</p:attrName>
                                        </p:attrNameLst>
                                      </p:cBhvr>
                                      <p:to>
                                        <p:strVal val="visible"/>
                                      </p:to>
                                    </p:set>
                                    <p:animEffect transition="in" filter="slide(fromBottom)">
                                      <p:cBhvr>
                                        <p:cTn id="42" dur="500"/>
                                        <p:tgtEl>
                                          <p:spTgt spid="471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a:extLst>
              <a:ext uri="{FF2B5EF4-FFF2-40B4-BE49-F238E27FC236}">
                <a16:creationId xmlns:a16="http://schemas.microsoft.com/office/drawing/2014/main" id="{601B2240-D014-4186-8819-5BD22DCAA189}"/>
              </a:ext>
            </a:extLst>
          </p:cNvPr>
          <p:cNvSpPr>
            <a:spLocks noGrp="1" noRot="1" noChangeArrowheads="1"/>
          </p:cNvSpPr>
          <p:nvPr>
            <p:ph type="body" idx="1"/>
          </p:nvPr>
        </p:nvSpPr>
        <p:spPr/>
        <p:txBody>
          <a:bodyPr/>
          <a:lstStyle/>
          <a:p>
            <a:pPr>
              <a:buFont typeface="Wingdings 2" panose="05020102010507070707" pitchFamily="18" charset="2"/>
              <a:buNone/>
            </a:pPr>
            <a:r>
              <a:rPr lang="zh-CN" altLang="en-US" sz="3600" b="1"/>
              <a:t>三、极移和岁差的区别和联系</a:t>
            </a:r>
          </a:p>
          <a:p>
            <a:pPr>
              <a:buFont typeface="Wingdings 2" panose="05020102010507070707" pitchFamily="18" charset="2"/>
              <a:buNone/>
            </a:pPr>
            <a:r>
              <a:rPr lang="zh-CN" altLang="en-US" sz="3600" b="1"/>
              <a:t>   </a:t>
            </a:r>
            <a:r>
              <a:rPr lang="en-US" altLang="zh-CN" b="1"/>
              <a:t>1</a:t>
            </a:r>
            <a:r>
              <a:rPr lang="zh-CN" altLang="en-US" b="1"/>
              <a:t>、区别：成因不同；导致结果不同。</a:t>
            </a:r>
          </a:p>
          <a:p>
            <a:pPr>
              <a:buFont typeface="Wingdings 2" panose="05020102010507070707" pitchFamily="18" charset="2"/>
              <a:buNone/>
            </a:pPr>
            <a:r>
              <a:rPr lang="zh-CN" altLang="en-US" b="1"/>
              <a:t>    </a:t>
            </a:r>
            <a:r>
              <a:rPr lang="en-US" altLang="zh-CN" b="1"/>
              <a:t>2</a:t>
            </a:r>
            <a:r>
              <a:rPr lang="zh-CN" altLang="en-US" b="1"/>
              <a:t>、联系：变是绝对的，不变是相对的。当把它们看成不变时，地轴的延伸可以看成是天轴，地球赤道无限扩大称为天赤道，天赤道与黄道交角为</a:t>
            </a:r>
            <a:r>
              <a:rPr lang="en-US" altLang="zh-CN" b="1"/>
              <a:t>23°26′</a:t>
            </a:r>
            <a:r>
              <a:rPr lang="zh-CN" altLang="en-US" b="1"/>
              <a:t>。</a:t>
            </a:r>
          </a:p>
          <a:p>
            <a:pPr>
              <a:buFont typeface="Wingdings 2" panose="05020102010507070707" pitchFamily="18" charset="2"/>
              <a:buNone/>
            </a:pPr>
            <a:endParaRPr lang="en-US" altLang="zh-CN"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4515">
                                            <p:txEl>
                                              <p:pRg st="1" end="1"/>
                                            </p:txEl>
                                          </p:spTgt>
                                        </p:tgtEl>
                                        <p:attrNameLst>
                                          <p:attrName>style.visibility</p:attrName>
                                        </p:attrNameLst>
                                      </p:cBhvr>
                                      <p:to>
                                        <p:strVal val="visible"/>
                                      </p:to>
                                    </p:set>
                                    <p:animEffect transition="in" filter="slide(fromBottom)">
                                      <p:cBhvr>
                                        <p:cTn id="7" dur="500"/>
                                        <p:tgtEl>
                                          <p:spTgt spid="6451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64515">
                                            <p:txEl>
                                              <p:pRg st="2" end="2"/>
                                            </p:txEl>
                                          </p:spTgt>
                                        </p:tgtEl>
                                        <p:attrNameLst>
                                          <p:attrName>style.visibility</p:attrName>
                                        </p:attrNameLst>
                                      </p:cBhvr>
                                      <p:to>
                                        <p:strVal val="visible"/>
                                      </p:to>
                                    </p:set>
                                    <p:animEffect transition="in" filter="slide(fromBottom)">
                                      <p:cBhvr>
                                        <p:cTn id="12" dur="500"/>
                                        <p:tgtEl>
                                          <p:spTgt spid="645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6A0B749F-2D15-4144-BB4A-CC22537F15C6}"/>
              </a:ext>
            </a:extLst>
          </p:cNvPr>
          <p:cNvSpPr txBox="1">
            <a:spLocks noChangeArrowheads="1"/>
          </p:cNvSpPr>
          <p:nvPr/>
        </p:nvSpPr>
        <p:spPr bwMode="auto">
          <a:xfrm>
            <a:off x="250825" y="44450"/>
            <a:ext cx="8424863" cy="649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t>练习与思考题</a:t>
            </a:r>
          </a:p>
          <a:p>
            <a:r>
              <a:rPr lang="en-US" altLang="zh-CN" sz="2000" b="1"/>
              <a:t>1</a:t>
            </a:r>
            <a:r>
              <a:rPr lang="zh-CN" altLang="en-US" sz="2000" b="1"/>
              <a:t>．地球的宇宙环境如何？</a:t>
            </a:r>
          </a:p>
          <a:p>
            <a:r>
              <a:rPr lang="en-US" altLang="zh-CN" sz="2000" b="1"/>
              <a:t>2</a:t>
            </a:r>
            <a:r>
              <a:rPr lang="zh-CN" altLang="en-US" sz="2000" b="1"/>
              <a:t>．简述地球的内部结构，地球的大气圈是如何分层的？</a:t>
            </a:r>
          </a:p>
          <a:p>
            <a:r>
              <a:rPr lang="en-US" altLang="zh-CN" sz="2000" b="1"/>
              <a:t>3</a:t>
            </a:r>
            <a:r>
              <a:rPr lang="zh-CN" altLang="en-US" sz="2000" b="1"/>
              <a:t>．地球的自转有哪些特点？</a:t>
            </a:r>
          </a:p>
          <a:p>
            <a:r>
              <a:rPr lang="en-US" altLang="zh-CN" sz="2000" b="1"/>
              <a:t>4</a:t>
            </a:r>
            <a:r>
              <a:rPr lang="zh-CN" altLang="en-US" sz="2000" b="1"/>
              <a:t>．地球主要运动有几种？</a:t>
            </a:r>
          </a:p>
          <a:p>
            <a:r>
              <a:rPr lang="en-US" altLang="zh-CN" sz="2000" b="1"/>
              <a:t>5</a:t>
            </a:r>
            <a:r>
              <a:rPr lang="zh-CN" altLang="en-US" sz="2000" b="1"/>
              <a:t>．地球的自转产生哪些后果？</a:t>
            </a:r>
          </a:p>
          <a:p>
            <a:r>
              <a:rPr lang="en-US" altLang="zh-CN" sz="2000" b="1"/>
              <a:t>6</a:t>
            </a:r>
            <a:r>
              <a:rPr lang="zh-CN" altLang="en-US" sz="2000" b="1"/>
              <a:t>．什么叫恒星日？什么叫太阳日？它们之间有何区别？</a:t>
            </a:r>
          </a:p>
          <a:p>
            <a:r>
              <a:rPr lang="en-US" altLang="zh-CN" sz="2000" b="1"/>
              <a:t>7</a:t>
            </a:r>
            <a:r>
              <a:rPr lang="zh-CN" altLang="en-US" sz="2000" b="1"/>
              <a:t>．视太阳日长短为何不等？何时最长？何时最短？为什么？</a:t>
            </a:r>
          </a:p>
          <a:p>
            <a:r>
              <a:rPr lang="en-US" altLang="zh-CN" sz="2000" b="1"/>
              <a:t>8</a:t>
            </a:r>
            <a:r>
              <a:rPr lang="zh-CN" altLang="en-US" sz="2000" b="1"/>
              <a:t>．地球的自转速度分布有何规律？</a:t>
            </a:r>
          </a:p>
          <a:p>
            <a:r>
              <a:rPr lang="en-US" altLang="zh-CN" sz="2000" b="1"/>
              <a:t>9</a:t>
            </a:r>
            <a:r>
              <a:rPr lang="zh-CN" altLang="en-US" sz="2000" b="1"/>
              <a:t>．地球的自转速度有哪些变化？是怎样产生的？</a:t>
            </a:r>
          </a:p>
          <a:p>
            <a:r>
              <a:rPr lang="en-US" altLang="zh-CN" sz="2000" b="1"/>
              <a:t>10</a:t>
            </a:r>
            <a:r>
              <a:rPr lang="zh-CN" altLang="en-US" sz="2000" b="1"/>
              <a:t>．地面上水平运动的方向为何能够偏转？有何规律？</a:t>
            </a:r>
          </a:p>
          <a:p>
            <a:r>
              <a:rPr lang="en-US" altLang="zh-CN" sz="2000" b="1"/>
              <a:t>11</a:t>
            </a:r>
            <a:r>
              <a:rPr lang="zh-CN" altLang="en-US" sz="2000" b="1"/>
              <a:t>．什么叫地球公转？有何特点？</a:t>
            </a:r>
          </a:p>
          <a:p>
            <a:r>
              <a:rPr lang="en-US" altLang="zh-CN" sz="2000" b="1"/>
              <a:t>12</a:t>
            </a:r>
            <a:r>
              <a:rPr lang="zh-CN" altLang="en-US" sz="2000" b="1"/>
              <a:t>．地球公转产生哪些后果？</a:t>
            </a:r>
          </a:p>
          <a:p>
            <a:r>
              <a:rPr lang="en-US" altLang="zh-CN" sz="2000" b="1"/>
              <a:t>13</a:t>
            </a:r>
            <a:r>
              <a:rPr lang="zh-CN" altLang="en-US" sz="2000" b="1"/>
              <a:t>．什么叫极移？产生什么后果？</a:t>
            </a:r>
          </a:p>
          <a:p>
            <a:r>
              <a:rPr lang="en-US" altLang="zh-CN" sz="2000" b="1"/>
              <a:t>14</a:t>
            </a:r>
            <a:r>
              <a:rPr lang="zh-CN" altLang="en-US" sz="2000" b="1"/>
              <a:t>．什么叫地轴进动？是怎样产生的？产生哪些结果？</a:t>
            </a:r>
          </a:p>
          <a:p>
            <a:r>
              <a:rPr lang="en-US" altLang="zh-CN" sz="2000" b="1"/>
              <a:t>15</a:t>
            </a:r>
            <a:r>
              <a:rPr lang="zh-CN" altLang="en-US" sz="2000" b="1"/>
              <a:t>．极移和地轴进动有何区别？</a:t>
            </a:r>
          </a:p>
          <a:p>
            <a:r>
              <a:rPr lang="zh-CN" altLang="en-US" sz="2000" b="1"/>
              <a:t>课外实践题</a:t>
            </a:r>
          </a:p>
          <a:p>
            <a:r>
              <a:rPr lang="en-US" altLang="zh-CN" sz="2000" b="1"/>
              <a:t>1</a:t>
            </a:r>
            <a:r>
              <a:rPr lang="zh-CN" altLang="en-US" sz="2000" b="1"/>
              <a:t>．利用三球仪演示地球的自转、公转以及四季的产生。</a:t>
            </a:r>
          </a:p>
          <a:p>
            <a:r>
              <a:rPr lang="en-US" altLang="zh-CN" sz="2000" b="1"/>
              <a:t>2</a:t>
            </a:r>
            <a:r>
              <a:rPr lang="zh-CN" altLang="en-US" sz="2000" b="1"/>
              <a:t>．利用日晷测量当地不同季节的太阳影子长度及太阳高度</a:t>
            </a:r>
          </a:p>
          <a:p>
            <a:r>
              <a:rPr lang="en-US" altLang="zh-CN" sz="2000" b="1"/>
              <a:t>3</a:t>
            </a:r>
            <a:r>
              <a:rPr lang="zh-CN" altLang="en-US" sz="2000" b="1"/>
              <a:t>．将望远镜对准北极跟踪半小时曝光拍摄因地球自转产生天体周日运动现象。</a:t>
            </a:r>
          </a:p>
        </p:txBody>
      </p:sp>
      <p:sp>
        <p:nvSpPr>
          <p:cNvPr id="26627" name="AutoShape 3">
            <a:hlinkClick r:id="" action="ppaction://hlinkshowjump?jump=lastslide" highlightClick="1"/>
            <a:extLst>
              <a:ext uri="{FF2B5EF4-FFF2-40B4-BE49-F238E27FC236}">
                <a16:creationId xmlns:a16="http://schemas.microsoft.com/office/drawing/2014/main" id="{981EE9AF-EBB0-4925-A048-078533A81C42}"/>
              </a:ext>
            </a:extLst>
          </p:cNvPr>
          <p:cNvSpPr>
            <a:spLocks noChangeArrowheads="1"/>
          </p:cNvSpPr>
          <p:nvPr/>
        </p:nvSpPr>
        <p:spPr bwMode="auto">
          <a:xfrm>
            <a:off x="8316913" y="6308725"/>
            <a:ext cx="647700" cy="36036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4820" name="Picture 4" descr="无标题">
            <a:extLst>
              <a:ext uri="{FF2B5EF4-FFF2-40B4-BE49-F238E27FC236}">
                <a16:creationId xmlns:a16="http://schemas.microsoft.com/office/drawing/2014/main" id="{6813B9C3-93AD-42EC-BA20-87DE5D144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908050"/>
            <a:ext cx="4464050" cy="4430713"/>
          </a:xfrm>
          <a:prstGeom prst="rect">
            <a:avLst/>
          </a:prstGeom>
          <a:noFill/>
          <a:extLst>
            <a:ext uri="{909E8E84-426E-40DD-AFC4-6F175D3DCCD1}">
              <a14:hiddenFill xmlns:a14="http://schemas.microsoft.com/office/drawing/2010/main">
                <a:solidFill>
                  <a:srgbClr val="FFFFFF"/>
                </a:solidFill>
              </a14:hiddenFill>
            </a:ext>
          </a:extLst>
        </p:spPr>
      </p:pic>
      <p:sp>
        <p:nvSpPr>
          <p:cNvPr id="34821" name="AutoShape 5">
            <a:hlinkClick r:id="rId3" action="ppaction://hlinksldjump" highlightClick="1"/>
            <a:extLst>
              <a:ext uri="{FF2B5EF4-FFF2-40B4-BE49-F238E27FC236}">
                <a16:creationId xmlns:a16="http://schemas.microsoft.com/office/drawing/2014/main" id="{A24236B3-3436-4007-82C9-7D29E56ED1FC}"/>
              </a:ext>
            </a:extLst>
          </p:cNvPr>
          <p:cNvSpPr>
            <a:spLocks noChangeArrowheads="1"/>
          </p:cNvSpPr>
          <p:nvPr/>
        </p:nvSpPr>
        <p:spPr bwMode="auto">
          <a:xfrm>
            <a:off x="8172450" y="6165850"/>
            <a:ext cx="504825" cy="503238"/>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3" name="Rectangle 7">
            <a:extLst>
              <a:ext uri="{FF2B5EF4-FFF2-40B4-BE49-F238E27FC236}">
                <a16:creationId xmlns:a16="http://schemas.microsoft.com/office/drawing/2014/main" id="{1E11F6E3-A5B2-4893-91AD-39792D80F13A}"/>
              </a:ext>
            </a:extLst>
          </p:cNvPr>
          <p:cNvSpPr>
            <a:spLocks noChangeArrowheads="1"/>
          </p:cNvSpPr>
          <p:nvPr/>
        </p:nvSpPr>
        <p:spPr bwMode="auto">
          <a:xfrm>
            <a:off x="755650" y="1196975"/>
            <a:ext cx="2303463" cy="387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kumimoji="1" lang="zh-CN" altLang="en-US" sz="2000" b="1"/>
              <a:t>地球是一个由不同状态与不同物质的同心圈层所组成的球体。</a:t>
            </a:r>
          </a:p>
          <a:p>
            <a:pPr>
              <a:spcBef>
                <a:spcPct val="20000"/>
              </a:spcBef>
            </a:pPr>
            <a:r>
              <a:rPr kumimoji="1" lang="zh-CN" altLang="en-US" sz="2000" b="1"/>
              <a:t>这些圈层可以分成内部圈层与外部圈层，即内三圈与外三圈。</a:t>
            </a:r>
          </a:p>
          <a:p>
            <a:pPr>
              <a:spcBef>
                <a:spcPct val="20000"/>
              </a:spcBef>
            </a:pPr>
            <a:r>
              <a:rPr kumimoji="1" lang="zh-CN" altLang="en-US" sz="2000" b="1"/>
              <a:t>其中外三圈包括大气圈、水圈和生物圈，内三圈包括地壳、地幔和地核</a:t>
            </a:r>
            <a:r>
              <a:rPr kumimoji="1" lang="zh-CN" altLang="en-US" b="1"/>
              <a:t>。</a:t>
            </a:r>
          </a:p>
        </p:txBody>
      </p:sp>
    </p:spTree>
  </p:cSld>
  <p:clrMapOvr>
    <a:masterClrMapping/>
  </p:clrMapOvr>
  <p:transition>
    <p:strips dir="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0" name="Picture 4" descr="903">
            <a:extLst>
              <a:ext uri="{FF2B5EF4-FFF2-40B4-BE49-F238E27FC236}">
                <a16:creationId xmlns:a16="http://schemas.microsoft.com/office/drawing/2014/main" id="{8A42D3BC-1BC1-48CF-8183-3AEF01A50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0"/>
            <a:ext cx="4803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75781" name="AutoShape 5">
            <a:hlinkClick r:id="rId3" action="ppaction://hlinksldjump" highlightClick="1"/>
            <a:extLst>
              <a:ext uri="{FF2B5EF4-FFF2-40B4-BE49-F238E27FC236}">
                <a16:creationId xmlns:a16="http://schemas.microsoft.com/office/drawing/2014/main" id="{F84119E6-308A-4CC2-A8E1-18AD92672152}"/>
              </a:ext>
            </a:extLst>
          </p:cNvPr>
          <p:cNvSpPr>
            <a:spLocks noChangeArrowheads="1"/>
          </p:cNvSpPr>
          <p:nvPr/>
        </p:nvSpPr>
        <p:spPr bwMode="auto">
          <a:xfrm>
            <a:off x="8243888" y="5949950"/>
            <a:ext cx="649287" cy="503238"/>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9941" name="Picture 5" descr="691">
            <a:extLst>
              <a:ext uri="{FF2B5EF4-FFF2-40B4-BE49-F238E27FC236}">
                <a16:creationId xmlns:a16="http://schemas.microsoft.com/office/drawing/2014/main" id="{F8A0BE7D-2D63-45F2-9D03-385FB08FD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549275"/>
            <a:ext cx="6769100" cy="5189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trips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4">
            <a:extLst>
              <a:ext uri="{FF2B5EF4-FFF2-40B4-BE49-F238E27FC236}">
                <a16:creationId xmlns:a16="http://schemas.microsoft.com/office/drawing/2014/main" id="{61CF5D67-65BE-4640-96BA-AC76679500B4}"/>
              </a:ext>
            </a:extLst>
          </p:cNvPr>
          <p:cNvSpPr>
            <a:spLocks noChangeArrowheads="1"/>
          </p:cNvSpPr>
          <p:nvPr/>
        </p:nvSpPr>
        <p:spPr bwMode="auto">
          <a:xfrm>
            <a:off x="250825" y="549275"/>
            <a:ext cx="8569325" cy="564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zh-CN" altLang="en-US" sz="2800" b="1"/>
              <a:t>二、地球的运动 （</a:t>
            </a:r>
            <a:r>
              <a:rPr lang="en-US" altLang="zh-CN" sz="2800" b="1"/>
              <a:t>13</a:t>
            </a:r>
            <a:r>
              <a:rPr lang="zh-CN" altLang="en-US" sz="2800" b="1"/>
              <a:t>种运动）</a:t>
            </a:r>
          </a:p>
          <a:p>
            <a:pPr lvl="1"/>
            <a:r>
              <a:rPr lang="zh-CN" altLang="en-US" sz="2800" b="1">
                <a:solidFill>
                  <a:srgbClr val="FF3300"/>
                </a:solidFill>
              </a:rPr>
              <a:t> </a:t>
            </a:r>
            <a:r>
              <a:rPr lang="en-US" altLang="zh-CN" sz="2800" b="1"/>
              <a:t>1</a:t>
            </a:r>
            <a:r>
              <a:rPr lang="zh-CN" altLang="en-US" sz="2800" b="1"/>
              <a:t>．</a:t>
            </a:r>
            <a:r>
              <a:rPr lang="zh-CN" altLang="en-US" sz="2800" b="1">
                <a:solidFill>
                  <a:srgbClr val="FF0000"/>
                </a:solidFill>
              </a:rPr>
              <a:t>自转</a:t>
            </a:r>
            <a:r>
              <a:rPr lang="zh-CN" altLang="en-US" sz="2800" b="1"/>
              <a:t>  地球绕着自己内部的一条假想的线──地轴转动一周，这叫做地球的自转，是地球的第一种运动，它使地球上产生昼夜更替。</a:t>
            </a:r>
          </a:p>
          <a:p>
            <a:pPr lvl="1"/>
            <a:endParaRPr lang="zh-CN" altLang="en-US" sz="2800" b="1"/>
          </a:p>
          <a:p>
            <a:pPr lvl="1"/>
            <a:r>
              <a:rPr lang="zh-CN" altLang="en-US" sz="2800" b="1"/>
              <a:t> </a:t>
            </a:r>
            <a:r>
              <a:rPr lang="en-US" altLang="zh-CN" sz="2800" b="1"/>
              <a:t>2</a:t>
            </a:r>
            <a:r>
              <a:rPr lang="zh-CN" altLang="en-US" sz="2800" b="1"/>
              <a:t>．</a:t>
            </a:r>
            <a:r>
              <a:rPr lang="zh-CN" altLang="en-US" sz="2800" b="1">
                <a:solidFill>
                  <a:srgbClr val="FF0000"/>
                </a:solidFill>
              </a:rPr>
              <a:t>公转</a:t>
            </a:r>
            <a:r>
              <a:rPr lang="zh-CN" altLang="en-US" sz="2800" b="1"/>
              <a:t>  地球以一年为周期围绕太阳做公转运动，这是地球的第二种运动，它使我们地球上产生以一年为周期的季节循环。</a:t>
            </a:r>
          </a:p>
          <a:p>
            <a:pPr lvl="1"/>
            <a:endParaRPr lang="zh-CN" altLang="en-US" sz="2800" b="1"/>
          </a:p>
          <a:p>
            <a:pPr lvl="1"/>
            <a:r>
              <a:rPr lang="zh-CN" altLang="en-US" sz="2800" b="1"/>
              <a:t> </a:t>
            </a:r>
            <a:r>
              <a:rPr lang="en-US" altLang="zh-CN" sz="2800" b="1"/>
              <a:t>3</a:t>
            </a:r>
            <a:r>
              <a:rPr lang="zh-CN" altLang="en-US" sz="2800" b="1"/>
              <a:t>．</a:t>
            </a:r>
            <a:r>
              <a:rPr lang="zh-CN" altLang="en-US" sz="2800" b="1">
                <a:solidFill>
                  <a:srgbClr val="FF0000"/>
                </a:solidFill>
              </a:rPr>
              <a:t>月地绕转</a:t>
            </a:r>
            <a:r>
              <a:rPr lang="zh-CN" altLang="en-US" sz="2800" b="1"/>
              <a:t>  因为有月球的存在，它随地球一起绕太阳运行的轨道，是地球和月球两个天体的共同质心所走的，地球每个月绕这个共同质量中心转一周，这是地球的第三种运动。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0420">
                                            <p:txEl>
                                              <p:pRg st="1" end="1"/>
                                            </p:txEl>
                                          </p:spTgt>
                                        </p:tgtEl>
                                        <p:attrNameLst>
                                          <p:attrName>style.visibility</p:attrName>
                                        </p:attrNameLst>
                                      </p:cBhvr>
                                      <p:to>
                                        <p:strVal val="visible"/>
                                      </p:to>
                                    </p:set>
                                    <p:animEffect transition="in" filter="box(in)">
                                      <p:cBhvr>
                                        <p:cTn id="7" dur="500"/>
                                        <p:tgtEl>
                                          <p:spTgt spid="60420">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60420">
                                            <p:txEl>
                                              <p:pRg st="3" end="3"/>
                                            </p:txEl>
                                          </p:spTgt>
                                        </p:tgtEl>
                                        <p:attrNameLst>
                                          <p:attrName>style.visibility</p:attrName>
                                        </p:attrNameLst>
                                      </p:cBhvr>
                                      <p:to>
                                        <p:strVal val="visible"/>
                                      </p:to>
                                    </p:set>
                                    <p:animEffect transition="in" filter="box(in)">
                                      <p:cBhvr>
                                        <p:cTn id="12" dur="500"/>
                                        <p:tgtEl>
                                          <p:spTgt spid="60420">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60420">
                                            <p:txEl>
                                              <p:pRg st="5" end="5"/>
                                            </p:txEl>
                                          </p:spTgt>
                                        </p:tgtEl>
                                        <p:attrNameLst>
                                          <p:attrName>style.visibility</p:attrName>
                                        </p:attrNameLst>
                                      </p:cBhvr>
                                      <p:to>
                                        <p:strVal val="visible"/>
                                      </p:to>
                                    </p:set>
                                    <p:animEffect transition="in" filter="box(in)">
                                      <p:cBhvr>
                                        <p:cTn id="17" dur="500"/>
                                        <p:tgtEl>
                                          <p:spTgt spid="6042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Text Box 7">
            <a:extLst>
              <a:ext uri="{FF2B5EF4-FFF2-40B4-BE49-F238E27FC236}">
                <a16:creationId xmlns:a16="http://schemas.microsoft.com/office/drawing/2014/main" id="{E2418C20-7566-4DF6-A958-3C403D3EDC95}"/>
              </a:ext>
            </a:extLst>
          </p:cNvPr>
          <p:cNvSpPr txBox="1">
            <a:spLocks noChangeArrowheads="1"/>
          </p:cNvSpPr>
          <p:nvPr/>
        </p:nvSpPr>
        <p:spPr bwMode="auto">
          <a:xfrm>
            <a:off x="2484438" y="5661025"/>
            <a:ext cx="4535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t>地球磁层示意图</a:t>
            </a:r>
          </a:p>
        </p:txBody>
      </p:sp>
      <p:sp>
        <p:nvSpPr>
          <p:cNvPr id="70664" name="AutoShape 8">
            <a:hlinkClick r:id="rId2" action="ppaction://hlinksldjump" highlightClick="1"/>
            <a:extLst>
              <a:ext uri="{FF2B5EF4-FFF2-40B4-BE49-F238E27FC236}">
                <a16:creationId xmlns:a16="http://schemas.microsoft.com/office/drawing/2014/main" id="{22AAB4A6-EE23-400E-AD28-83A28B017206}"/>
              </a:ext>
            </a:extLst>
          </p:cNvPr>
          <p:cNvSpPr>
            <a:spLocks noChangeArrowheads="1"/>
          </p:cNvSpPr>
          <p:nvPr/>
        </p:nvSpPr>
        <p:spPr bwMode="auto">
          <a:xfrm>
            <a:off x="8172450" y="6165850"/>
            <a:ext cx="504825" cy="503238"/>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70665" name="Picture 9" descr="906">
            <a:extLst>
              <a:ext uri="{FF2B5EF4-FFF2-40B4-BE49-F238E27FC236}">
                <a16:creationId xmlns:a16="http://schemas.microsoft.com/office/drawing/2014/main" id="{161FE13C-86BD-431D-B49D-3C3C52EF5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692150"/>
            <a:ext cx="6985000" cy="4889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28997E17-9AA2-496A-BDE9-06AA408D5F62}"/>
              </a:ext>
            </a:extLst>
          </p:cNvPr>
          <p:cNvSpPr>
            <a:spLocks noGrp="1" noRot="1" noChangeArrowheads="1"/>
          </p:cNvSpPr>
          <p:nvPr>
            <p:ph type="title"/>
          </p:nvPr>
        </p:nvSpPr>
        <p:spPr>
          <a:xfrm>
            <a:off x="323850" y="333375"/>
            <a:ext cx="8540750" cy="576263"/>
          </a:xfrm>
        </p:spPr>
        <p:txBody>
          <a:bodyPr/>
          <a:lstStyle/>
          <a:p>
            <a:r>
              <a:rPr lang="zh-CN" altLang="en-US" sz="4000" b="1"/>
              <a:t>证明地球自转的摆－－傅科摆</a:t>
            </a:r>
          </a:p>
        </p:txBody>
      </p:sp>
      <p:sp>
        <p:nvSpPr>
          <p:cNvPr id="76803" name="Rectangle 3">
            <a:extLst>
              <a:ext uri="{FF2B5EF4-FFF2-40B4-BE49-F238E27FC236}">
                <a16:creationId xmlns:a16="http://schemas.microsoft.com/office/drawing/2014/main" id="{2F731FA0-7D02-42AD-BAD4-204E4A1DBA71}"/>
              </a:ext>
            </a:extLst>
          </p:cNvPr>
          <p:cNvSpPr>
            <a:spLocks noGrp="1" noRot="1" noChangeArrowheads="1"/>
          </p:cNvSpPr>
          <p:nvPr>
            <p:ph type="body" idx="1"/>
          </p:nvPr>
        </p:nvSpPr>
        <p:spPr>
          <a:xfrm>
            <a:off x="395288" y="1341438"/>
            <a:ext cx="3384550" cy="5040312"/>
          </a:xfrm>
        </p:spPr>
        <p:txBody>
          <a:bodyPr/>
          <a:lstStyle/>
          <a:p>
            <a:pPr>
              <a:lnSpc>
                <a:spcPct val="80000"/>
              </a:lnSpc>
              <a:buFont typeface="Wingdings 2" panose="05020102010507070707" pitchFamily="18" charset="2"/>
              <a:buNone/>
            </a:pPr>
            <a:r>
              <a:rPr lang="en-US" altLang="zh-CN" sz="2000"/>
              <a:t>    </a:t>
            </a:r>
            <a:r>
              <a:rPr lang="zh-CN" altLang="en-US" sz="2400"/>
              <a:t>时间回溯到</a:t>
            </a:r>
            <a:r>
              <a:rPr lang="en-US" altLang="zh-CN" sz="2400"/>
              <a:t>1851</a:t>
            </a:r>
            <a:r>
              <a:rPr lang="zh-CN" altLang="en-US" sz="2400"/>
              <a:t>年的巴黎。在国葬院（法兰西共和国的先贤 祠）的大厅里，让</a:t>
            </a:r>
            <a:r>
              <a:rPr lang="en-US" altLang="zh-CN" sz="2400"/>
              <a:t>·</a:t>
            </a:r>
            <a:r>
              <a:rPr lang="zh-CN" altLang="en-US" sz="2400"/>
              <a:t>傅科（</a:t>
            </a:r>
            <a:r>
              <a:rPr lang="en-US" altLang="zh-CN" sz="2400"/>
              <a:t>Jean Foucault</a:t>
            </a:r>
            <a:r>
              <a:rPr lang="zh-CN" altLang="en-US" sz="2400"/>
              <a:t>）正在进行一项有趣 的实验。傅科在大厅的穹顶上悬挂了一条</a:t>
            </a:r>
            <a:r>
              <a:rPr lang="en-US" altLang="zh-CN" sz="2400"/>
              <a:t>67</a:t>
            </a:r>
            <a:r>
              <a:rPr lang="zh-CN" altLang="en-US" sz="2400"/>
              <a:t>米长的绳索，绳索的 下面是一个重达</a:t>
            </a:r>
            <a:r>
              <a:rPr lang="en-US" altLang="zh-CN" sz="2400"/>
              <a:t>28</a:t>
            </a:r>
            <a:r>
              <a:rPr lang="zh-CN" altLang="en-US" sz="2400"/>
              <a:t>千克的摆锤。摆锤的下方是巨大的沙盘。每当 摆锤经过沙盘上方的时候，摆锤上的指针就会在沙盘上面留下运 动的轨迹。 </a:t>
            </a:r>
          </a:p>
        </p:txBody>
      </p:sp>
      <p:pic>
        <p:nvPicPr>
          <p:cNvPr id="76804" name="Picture 4" descr="法国的傅科摆03">
            <a:extLst>
              <a:ext uri="{FF2B5EF4-FFF2-40B4-BE49-F238E27FC236}">
                <a16:creationId xmlns:a16="http://schemas.microsoft.com/office/drawing/2014/main" id="{863EE56E-3732-4A15-BD24-5D32196707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1341438"/>
            <a:ext cx="4362450" cy="48244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Picture 4" descr="法国的傅科摆01">
            <a:extLst>
              <a:ext uri="{FF2B5EF4-FFF2-40B4-BE49-F238E27FC236}">
                <a16:creationId xmlns:a16="http://schemas.microsoft.com/office/drawing/2014/main" id="{92B40E48-B06E-4108-AC91-0A5B66696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549275"/>
            <a:ext cx="2843212" cy="4392613"/>
          </a:xfrm>
          <a:prstGeom prst="rect">
            <a:avLst/>
          </a:prstGeom>
          <a:noFill/>
          <a:extLst>
            <a:ext uri="{909E8E84-426E-40DD-AFC4-6F175D3DCCD1}">
              <a14:hiddenFill xmlns:a14="http://schemas.microsoft.com/office/drawing/2010/main">
                <a:solidFill>
                  <a:srgbClr val="FFFFFF"/>
                </a:solidFill>
              </a14:hiddenFill>
            </a:ext>
          </a:extLst>
        </p:spPr>
      </p:pic>
      <p:pic>
        <p:nvPicPr>
          <p:cNvPr id="77829" name="Picture 5" descr="法国的傅科摆02">
            <a:extLst>
              <a:ext uri="{FF2B5EF4-FFF2-40B4-BE49-F238E27FC236}">
                <a16:creationId xmlns:a16="http://schemas.microsoft.com/office/drawing/2014/main" id="{A6EE97FA-DBF3-44BA-907E-A1DF0F579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333375"/>
            <a:ext cx="4335462" cy="5114925"/>
          </a:xfrm>
          <a:prstGeom prst="rect">
            <a:avLst/>
          </a:prstGeom>
          <a:noFill/>
          <a:extLst>
            <a:ext uri="{909E8E84-426E-40DD-AFC4-6F175D3DCCD1}">
              <a14:hiddenFill xmlns:a14="http://schemas.microsoft.com/office/drawing/2010/main">
                <a:solidFill>
                  <a:srgbClr val="FFFFFF"/>
                </a:solidFill>
              </a14:hiddenFill>
            </a:ext>
          </a:extLst>
        </p:spPr>
      </p:pic>
      <p:sp>
        <p:nvSpPr>
          <p:cNvPr id="77830" name="Text Box 6">
            <a:extLst>
              <a:ext uri="{FF2B5EF4-FFF2-40B4-BE49-F238E27FC236}">
                <a16:creationId xmlns:a16="http://schemas.microsoft.com/office/drawing/2014/main" id="{C3A2C396-89FF-4158-B45D-859FC5BEADB7}"/>
              </a:ext>
            </a:extLst>
          </p:cNvPr>
          <p:cNvSpPr txBox="1">
            <a:spLocks noChangeArrowheads="1"/>
          </p:cNvSpPr>
          <p:nvPr/>
        </p:nvSpPr>
        <p:spPr bwMode="auto">
          <a:xfrm>
            <a:off x="611188" y="5229225"/>
            <a:ext cx="295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t>傅科摆示意图</a:t>
            </a:r>
          </a:p>
        </p:txBody>
      </p:sp>
      <p:sp>
        <p:nvSpPr>
          <p:cNvPr id="77831" name="Text Box 7">
            <a:extLst>
              <a:ext uri="{FF2B5EF4-FFF2-40B4-BE49-F238E27FC236}">
                <a16:creationId xmlns:a16="http://schemas.microsoft.com/office/drawing/2014/main" id="{5D4713A6-C027-4D79-ABCD-D976DF23B511}"/>
              </a:ext>
            </a:extLst>
          </p:cNvPr>
          <p:cNvSpPr txBox="1">
            <a:spLocks noChangeArrowheads="1"/>
          </p:cNvSpPr>
          <p:nvPr/>
        </p:nvSpPr>
        <p:spPr bwMode="auto">
          <a:xfrm>
            <a:off x="8243888" y="836613"/>
            <a:ext cx="574675" cy="393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现在法国巴黎国葬厅前的傅科摆</a:t>
            </a:r>
          </a:p>
        </p:txBody>
      </p:sp>
      <p:sp>
        <p:nvSpPr>
          <p:cNvPr id="77832" name="Text Box 8">
            <a:extLst>
              <a:ext uri="{FF2B5EF4-FFF2-40B4-BE49-F238E27FC236}">
                <a16:creationId xmlns:a16="http://schemas.microsoft.com/office/drawing/2014/main" id="{28437B39-5EA2-42E8-A0F8-60E434AD84B4}"/>
              </a:ext>
            </a:extLst>
          </p:cNvPr>
          <p:cNvSpPr txBox="1">
            <a:spLocks noChangeArrowheads="1"/>
          </p:cNvSpPr>
          <p:nvPr/>
        </p:nvSpPr>
        <p:spPr bwMode="auto">
          <a:xfrm>
            <a:off x="1763713" y="6021388"/>
            <a:ext cx="5905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t>（你可以在北京天文馆看到一个傅科摆的复制品。 ）</a:t>
            </a:r>
          </a:p>
        </p:txBody>
      </p:sp>
      <p:sp>
        <p:nvSpPr>
          <p:cNvPr id="77833" name="AutoShape 9">
            <a:hlinkClick r:id="rId4" action="ppaction://hlinksldjump" highlightClick="1"/>
            <a:extLst>
              <a:ext uri="{FF2B5EF4-FFF2-40B4-BE49-F238E27FC236}">
                <a16:creationId xmlns:a16="http://schemas.microsoft.com/office/drawing/2014/main" id="{C6DAD1D3-B021-42FF-A4DC-2B9A6DA9912F}"/>
              </a:ext>
            </a:extLst>
          </p:cNvPr>
          <p:cNvSpPr>
            <a:spLocks noChangeArrowheads="1"/>
          </p:cNvSpPr>
          <p:nvPr/>
        </p:nvSpPr>
        <p:spPr bwMode="auto">
          <a:xfrm>
            <a:off x="8243888" y="6092825"/>
            <a:ext cx="576262" cy="431800"/>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0966" name="Picture 6" descr="earth_007">
            <a:extLst>
              <a:ext uri="{FF2B5EF4-FFF2-40B4-BE49-F238E27FC236}">
                <a16:creationId xmlns:a16="http://schemas.microsoft.com/office/drawing/2014/main" id="{4928C9EA-C272-46F3-90AD-053EBD9B2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125538"/>
            <a:ext cx="4103687" cy="3944937"/>
          </a:xfrm>
          <a:prstGeom prst="rect">
            <a:avLst/>
          </a:prstGeom>
          <a:noFill/>
          <a:extLst>
            <a:ext uri="{909E8E84-426E-40DD-AFC4-6F175D3DCCD1}">
              <a14:hiddenFill xmlns:a14="http://schemas.microsoft.com/office/drawing/2010/main">
                <a:solidFill>
                  <a:srgbClr val="FFFFFF"/>
                </a:solidFill>
              </a14:hiddenFill>
            </a:ext>
          </a:extLst>
        </p:spPr>
      </p:pic>
      <p:sp>
        <p:nvSpPr>
          <p:cNvPr id="40967" name="AutoShape 7">
            <a:hlinkClick r:id="rId3" action="ppaction://hlinksldjump" highlightClick="1"/>
            <a:extLst>
              <a:ext uri="{FF2B5EF4-FFF2-40B4-BE49-F238E27FC236}">
                <a16:creationId xmlns:a16="http://schemas.microsoft.com/office/drawing/2014/main" id="{5250DE74-B494-4F6E-B52F-74959B457895}"/>
              </a:ext>
            </a:extLst>
          </p:cNvPr>
          <p:cNvSpPr>
            <a:spLocks noChangeArrowheads="1"/>
          </p:cNvSpPr>
          <p:nvPr/>
        </p:nvSpPr>
        <p:spPr bwMode="auto">
          <a:xfrm>
            <a:off x="8172450" y="6165850"/>
            <a:ext cx="504825" cy="503238"/>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69" name="Text Box 9">
            <a:extLst>
              <a:ext uri="{FF2B5EF4-FFF2-40B4-BE49-F238E27FC236}">
                <a16:creationId xmlns:a16="http://schemas.microsoft.com/office/drawing/2014/main" id="{4DB53029-E019-4C7A-A46B-BA46A171F5CE}"/>
              </a:ext>
            </a:extLst>
          </p:cNvPr>
          <p:cNvSpPr txBox="1">
            <a:spLocks noChangeArrowheads="1"/>
          </p:cNvSpPr>
          <p:nvPr/>
        </p:nvSpPr>
        <p:spPr bwMode="auto">
          <a:xfrm>
            <a:off x="1835150" y="5300663"/>
            <a:ext cx="25923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地球的自转</a:t>
            </a:r>
          </a:p>
        </p:txBody>
      </p:sp>
      <p:pic>
        <p:nvPicPr>
          <p:cNvPr id="40970" name="Picture 10" descr="7568,24a322c,b6af,1">
            <a:extLst>
              <a:ext uri="{FF2B5EF4-FFF2-40B4-BE49-F238E27FC236}">
                <a16:creationId xmlns:a16="http://schemas.microsoft.com/office/drawing/2014/main" id="{76888978-FDA8-4811-BC53-FDF598D5269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549275"/>
            <a:ext cx="1655763" cy="1655763"/>
          </a:xfrm>
          <a:prstGeom prst="rect">
            <a:avLst/>
          </a:prstGeom>
          <a:noFill/>
          <a:extLst>
            <a:ext uri="{909E8E84-426E-40DD-AFC4-6F175D3DCCD1}">
              <a14:hiddenFill xmlns:a14="http://schemas.microsoft.com/office/drawing/2010/main">
                <a:solidFill>
                  <a:srgbClr val="FFFFFF"/>
                </a:solidFill>
              </a14:hiddenFill>
            </a:ext>
          </a:extLst>
        </p:spPr>
      </p:pic>
      <p:sp>
        <p:nvSpPr>
          <p:cNvPr id="40971" name="Text Box 11">
            <a:extLst>
              <a:ext uri="{FF2B5EF4-FFF2-40B4-BE49-F238E27FC236}">
                <a16:creationId xmlns:a16="http://schemas.microsoft.com/office/drawing/2014/main" id="{E7B2F90B-8BB1-4863-9E95-07CEF044611B}"/>
              </a:ext>
            </a:extLst>
          </p:cNvPr>
          <p:cNvSpPr txBox="1">
            <a:spLocks noChangeArrowheads="1"/>
          </p:cNvSpPr>
          <p:nvPr/>
        </p:nvSpPr>
        <p:spPr bwMode="auto">
          <a:xfrm>
            <a:off x="5219700" y="3644900"/>
            <a:ext cx="3240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0000"/>
                </a:solidFill>
              </a:rPr>
              <a:t>方向、周期和速度？</a:t>
            </a:r>
          </a:p>
        </p:txBody>
      </p:sp>
    </p:spTree>
  </p:cSld>
  <p:clrMapOvr>
    <a:masterClrMapping/>
  </p:clrMapOvr>
  <p:transition>
    <p:strips dir="rd"/>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3" name="AutoShape 5">
            <a:hlinkClick r:id="" action="ppaction://hlinkshowjump?jump=nextslide" highlightClick="1"/>
            <a:extLst>
              <a:ext uri="{FF2B5EF4-FFF2-40B4-BE49-F238E27FC236}">
                <a16:creationId xmlns:a16="http://schemas.microsoft.com/office/drawing/2014/main" id="{53B0E3C8-8099-4095-99A7-4F59C7D017D1}"/>
              </a:ext>
            </a:extLst>
          </p:cNvPr>
          <p:cNvSpPr>
            <a:spLocks noChangeArrowheads="1"/>
          </p:cNvSpPr>
          <p:nvPr/>
        </p:nvSpPr>
        <p:spPr bwMode="auto">
          <a:xfrm>
            <a:off x="8172450" y="6165850"/>
            <a:ext cx="504825" cy="503238"/>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5" name="Text Box 7">
            <a:extLst>
              <a:ext uri="{FF2B5EF4-FFF2-40B4-BE49-F238E27FC236}">
                <a16:creationId xmlns:a16="http://schemas.microsoft.com/office/drawing/2014/main" id="{45FEFA66-6E78-410B-A9F5-D55949EF2FA6}"/>
              </a:ext>
            </a:extLst>
          </p:cNvPr>
          <p:cNvSpPr txBox="1">
            <a:spLocks noChangeArrowheads="1"/>
          </p:cNvSpPr>
          <p:nvPr/>
        </p:nvSpPr>
        <p:spPr bwMode="auto">
          <a:xfrm>
            <a:off x="2438400" y="5410200"/>
            <a:ext cx="434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2000"/>
          </a:p>
        </p:txBody>
      </p:sp>
      <p:graphicFrame>
        <p:nvGraphicFramePr>
          <p:cNvPr id="43016" name="Object 8">
            <a:extLst>
              <a:ext uri="{FF2B5EF4-FFF2-40B4-BE49-F238E27FC236}">
                <a16:creationId xmlns:a16="http://schemas.microsoft.com/office/drawing/2014/main" id="{48A34F5F-1BF0-4D2A-91D4-95BF33B46F0D}"/>
              </a:ext>
            </a:extLst>
          </p:cNvPr>
          <p:cNvGraphicFramePr>
            <a:graphicFrameLocks noChangeAspect="1"/>
          </p:cNvGraphicFramePr>
          <p:nvPr/>
        </p:nvGraphicFramePr>
        <p:xfrm>
          <a:off x="762000" y="990600"/>
          <a:ext cx="7772400" cy="3727450"/>
        </p:xfrm>
        <a:graphic>
          <a:graphicData uri="http://schemas.openxmlformats.org/presentationml/2006/ole">
            <mc:AlternateContent xmlns:mc="http://schemas.openxmlformats.org/markup-compatibility/2006">
              <mc:Choice xmlns:v="urn:schemas-microsoft-com:vml" Requires="v">
                <p:oleObj spid="_x0000_s43017" name="BMP 图像" r:id="rId3" imgW="4839375" imgH="2457143" progId="Paint.Picture">
                  <p:embed/>
                </p:oleObj>
              </mc:Choice>
              <mc:Fallback>
                <p:oleObj name="BMP 图像" r:id="rId3" imgW="4839375" imgH="2457143" progId="Paint.Picture">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990600"/>
                        <a:ext cx="7772400" cy="3727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trips dir="rd"/>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66" name="AutoShape 10">
            <a:hlinkClick r:id="" action="ppaction://hlinkshowjump?jump=nextslide" highlightClick="1"/>
            <a:extLst>
              <a:ext uri="{FF2B5EF4-FFF2-40B4-BE49-F238E27FC236}">
                <a16:creationId xmlns:a16="http://schemas.microsoft.com/office/drawing/2014/main" id="{33BBD583-4176-47D9-A3B7-F04753B21B1B}"/>
              </a:ext>
            </a:extLst>
          </p:cNvPr>
          <p:cNvSpPr>
            <a:spLocks noChangeArrowheads="1"/>
          </p:cNvSpPr>
          <p:nvPr/>
        </p:nvSpPr>
        <p:spPr bwMode="auto">
          <a:xfrm>
            <a:off x="7885113" y="5876925"/>
            <a:ext cx="990600" cy="5334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5068" name="Picture 12" descr="不同季节太阳高度">
            <a:extLst>
              <a:ext uri="{FF2B5EF4-FFF2-40B4-BE49-F238E27FC236}">
                <a16:creationId xmlns:a16="http://schemas.microsoft.com/office/drawing/2014/main" id="{A561D97E-77B1-4A85-A2A4-CCB5C9AAA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692150"/>
            <a:ext cx="5473700" cy="4857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trips dir="rd"/>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7346" name="Picture 2">
            <a:extLst>
              <a:ext uri="{FF2B5EF4-FFF2-40B4-BE49-F238E27FC236}">
                <a16:creationId xmlns:a16="http://schemas.microsoft.com/office/drawing/2014/main" id="{3EE8B227-2465-4424-BD0D-9A816D3DB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981075"/>
            <a:ext cx="3498850" cy="489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 Box 3">
            <a:extLst>
              <a:ext uri="{FF2B5EF4-FFF2-40B4-BE49-F238E27FC236}">
                <a16:creationId xmlns:a16="http://schemas.microsoft.com/office/drawing/2014/main" id="{B6F71B49-7C4D-4C52-8843-B2B37744FF6A}"/>
              </a:ext>
            </a:extLst>
          </p:cNvPr>
          <p:cNvSpPr txBox="1">
            <a:spLocks noChangeArrowheads="1"/>
          </p:cNvSpPr>
          <p:nvPr/>
        </p:nvSpPr>
        <p:spPr bwMode="auto">
          <a:xfrm>
            <a:off x="1116013" y="3429000"/>
            <a:ext cx="457200" cy="204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t>天旋地转</a:t>
            </a:r>
          </a:p>
        </p:txBody>
      </p:sp>
      <p:sp>
        <p:nvSpPr>
          <p:cNvPr id="57348" name="AutoShape 4">
            <a:hlinkClick r:id="rId3" action="ppaction://hlinksldjump" highlightClick="1"/>
            <a:extLst>
              <a:ext uri="{FF2B5EF4-FFF2-40B4-BE49-F238E27FC236}">
                <a16:creationId xmlns:a16="http://schemas.microsoft.com/office/drawing/2014/main" id="{D46AD3F4-7670-432D-83DB-89B39434B86C}"/>
              </a:ext>
            </a:extLst>
          </p:cNvPr>
          <p:cNvSpPr>
            <a:spLocks noChangeArrowheads="1"/>
          </p:cNvSpPr>
          <p:nvPr/>
        </p:nvSpPr>
        <p:spPr bwMode="auto">
          <a:xfrm>
            <a:off x="7848600" y="5562600"/>
            <a:ext cx="762000" cy="609600"/>
          </a:xfrm>
          <a:prstGeom prst="actionButtonForwardNex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7349" name="Picture 5" descr="7568,24a322c,b6af,1">
            <a:extLst>
              <a:ext uri="{FF2B5EF4-FFF2-40B4-BE49-F238E27FC236}">
                <a16:creationId xmlns:a16="http://schemas.microsoft.com/office/drawing/2014/main" id="{F28814DC-6CE4-4F1B-928F-F2714238FF2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804025" y="1700213"/>
            <a:ext cx="1223963" cy="1223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trips dir="rd"/>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6085" name="Picture 5" descr="zyjt4">
            <a:extLst>
              <a:ext uri="{FF2B5EF4-FFF2-40B4-BE49-F238E27FC236}">
                <a16:creationId xmlns:a16="http://schemas.microsoft.com/office/drawing/2014/main" id="{828710A4-9F92-413D-85A9-6340A376D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349500"/>
            <a:ext cx="259080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46086" name="Picture 6" descr="zyjt">
            <a:extLst>
              <a:ext uri="{FF2B5EF4-FFF2-40B4-BE49-F238E27FC236}">
                <a16:creationId xmlns:a16="http://schemas.microsoft.com/office/drawing/2014/main" id="{D69B4A06-C9C9-42CC-A959-348425DB8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188913"/>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46088" name="AutoShape 8">
            <a:hlinkClick r:id="rId4" action="ppaction://hlinksldjump" highlightClick="1"/>
            <a:extLst>
              <a:ext uri="{FF2B5EF4-FFF2-40B4-BE49-F238E27FC236}">
                <a16:creationId xmlns:a16="http://schemas.microsoft.com/office/drawing/2014/main" id="{09F01238-D7D1-4A4C-A856-8B83CC0B911D}"/>
              </a:ext>
            </a:extLst>
          </p:cNvPr>
          <p:cNvSpPr>
            <a:spLocks noChangeArrowheads="1"/>
          </p:cNvSpPr>
          <p:nvPr/>
        </p:nvSpPr>
        <p:spPr bwMode="auto">
          <a:xfrm>
            <a:off x="8172450" y="6165850"/>
            <a:ext cx="504825" cy="503238"/>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1" name="Text Box 11">
            <a:extLst>
              <a:ext uri="{FF2B5EF4-FFF2-40B4-BE49-F238E27FC236}">
                <a16:creationId xmlns:a16="http://schemas.microsoft.com/office/drawing/2014/main" id="{ED531F66-DAA1-4E2F-80AD-84576EFB85A8}"/>
              </a:ext>
            </a:extLst>
          </p:cNvPr>
          <p:cNvSpPr txBox="1">
            <a:spLocks noChangeArrowheads="1"/>
          </p:cNvSpPr>
          <p:nvPr/>
        </p:nvSpPr>
        <p:spPr bwMode="auto">
          <a:xfrm>
            <a:off x="1979613" y="5300663"/>
            <a:ext cx="47529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3200" b="1"/>
              <a:t>地球自转产生昼夜交替</a:t>
            </a:r>
          </a:p>
        </p:txBody>
      </p:sp>
      <p:pic>
        <p:nvPicPr>
          <p:cNvPr id="46093" name="Picture 13" descr="7568,24a322c,b6af,1">
            <a:extLst>
              <a:ext uri="{FF2B5EF4-FFF2-40B4-BE49-F238E27FC236}">
                <a16:creationId xmlns:a16="http://schemas.microsoft.com/office/drawing/2014/main" id="{BF4C7722-FAC1-4DF4-AC16-6942FF4E1C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364163" y="3068638"/>
            <a:ext cx="1223962" cy="1223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46085"/>
                                        </p:tgtEl>
                                        <p:attrNameLst>
                                          <p:attrName>style.visibility</p:attrName>
                                        </p:attrNameLst>
                                      </p:cBhvr>
                                      <p:to>
                                        <p:strVal val="visible"/>
                                      </p:to>
                                    </p:set>
                                    <p:animEffect transition="in" filter="blinds(horizontal)">
                                      <p:cBhvr>
                                        <p:cTn id="7" dur="500"/>
                                        <p:tgtEl>
                                          <p:spTgt spid="460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46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4" descr="921">
            <a:extLst>
              <a:ext uri="{FF2B5EF4-FFF2-40B4-BE49-F238E27FC236}">
                <a16:creationId xmlns:a16="http://schemas.microsoft.com/office/drawing/2014/main" id="{E014249B-AE5F-430E-A8DD-E75A191AD8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620713"/>
            <a:ext cx="3313112" cy="3303587"/>
          </a:xfrm>
          <a:prstGeom prst="rect">
            <a:avLst/>
          </a:prstGeom>
          <a:noFill/>
          <a:extLst>
            <a:ext uri="{909E8E84-426E-40DD-AFC4-6F175D3DCCD1}">
              <a14:hiddenFill xmlns:a14="http://schemas.microsoft.com/office/drawing/2010/main">
                <a:solidFill>
                  <a:srgbClr val="FFFFFF"/>
                </a:solidFill>
              </a14:hiddenFill>
            </a:ext>
          </a:extLst>
        </p:spPr>
      </p:pic>
      <p:pic>
        <p:nvPicPr>
          <p:cNvPr id="73733" name="Picture 5" descr="924">
            <a:extLst>
              <a:ext uri="{FF2B5EF4-FFF2-40B4-BE49-F238E27FC236}">
                <a16:creationId xmlns:a16="http://schemas.microsoft.com/office/drawing/2014/main" id="{F3D0601A-A5A3-459D-965E-1ECFA2752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412875"/>
            <a:ext cx="3190875" cy="3887788"/>
          </a:xfrm>
          <a:prstGeom prst="rect">
            <a:avLst/>
          </a:prstGeom>
          <a:noFill/>
          <a:extLst>
            <a:ext uri="{909E8E84-426E-40DD-AFC4-6F175D3DCCD1}">
              <a14:hiddenFill xmlns:a14="http://schemas.microsoft.com/office/drawing/2010/main">
                <a:solidFill>
                  <a:srgbClr val="FFFFFF"/>
                </a:solidFill>
              </a14:hiddenFill>
            </a:ext>
          </a:extLst>
        </p:spPr>
      </p:pic>
      <p:sp>
        <p:nvSpPr>
          <p:cNvPr id="73734" name="Text Box 6">
            <a:extLst>
              <a:ext uri="{FF2B5EF4-FFF2-40B4-BE49-F238E27FC236}">
                <a16:creationId xmlns:a16="http://schemas.microsoft.com/office/drawing/2014/main" id="{ED28C873-ECBB-4A3B-99AF-232355B0427D}"/>
              </a:ext>
            </a:extLst>
          </p:cNvPr>
          <p:cNvSpPr txBox="1">
            <a:spLocks noChangeArrowheads="1"/>
          </p:cNvSpPr>
          <p:nvPr/>
        </p:nvSpPr>
        <p:spPr bwMode="auto">
          <a:xfrm>
            <a:off x="2051050" y="5876925"/>
            <a:ext cx="4033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t>恒星年视差</a:t>
            </a:r>
          </a:p>
        </p:txBody>
      </p:sp>
      <p:sp>
        <p:nvSpPr>
          <p:cNvPr id="73735" name="AutoShape 7">
            <a:hlinkClick r:id="rId4" action="ppaction://hlinksldjump" highlightClick="1"/>
            <a:extLst>
              <a:ext uri="{FF2B5EF4-FFF2-40B4-BE49-F238E27FC236}">
                <a16:creationId xmlns:a16="http://schemas.microsoft.com/office/drawing/2014/main" id="{68FDA3E3-A7E8-4D90-8EDF-38E2666F4FBA}"/>
              </a:ext>
            </a:extLst>
          </p:cNvPr>
          <p:cNvSpPr>
            <a:spLocks noChangeArrowheads="1"/>
          </p:cNvSpPr>
          <p:nvPr/>
        </p:nvSpPr>
        <p:spPr bwMode="auto">
          <a:xfrm>
            <a:off x="8027988" y="5949950"/>
            <a:ext cx="504825" cy="431800"/>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6" name="Picture 4" descr="922">
            <a:extLst>
              <a:ext uri="{FF2B5EF4-FFF2-40B4-BE49-F238E27FC236}">
                <a16:creationId xmlns:a16="http://schemas.microsoft.com/office/drawing/2014/main" id="{48A3BF41-BB12-4AB9-A022-02A0CF9ED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981075"/>
            <a:ext cx="2576512" cy="3352800"/>
          </a:xfrm>
          <a:prstGeom prst="rect">
            <a:avLst/>
          </a:prstGeom>
          <a:noFill/>
          <a:extLst>
            <a:ext uri="{909E8E84-426E-40DD-AFC4-6F175D3DCCD1}">
              <a14:hiddenFill xmlns:a14="http://schemas.microsoft.com/office/drawing/2010/main">
                <a:solidFill>
                  <a:srgbClr val="FFFFFF"/>
                </a:solidFill>
              </a14:hiddenFill>
            </a:ext>
          </a:extLst>
        </p:spPr>
      </p:pic>
      <p:pic>
        <p:nvPicPr>
          <p:cNvPr id="74757" name="Picture 5" descr="923">
            <a:extLst>
              <a:ext uri="{FF2B5EF4-FFF2-40B4-BE49-F238E27FC236}">
                <a16:creationId xmlns:a16="http://schemas.microsoft.com/office/drawing/2014/main" id="{CA440038-08A9-4E05-ADDD-DBE0C00AF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1916113"/>
            <a:ext cx="3457575" cy="2276475"/>
          </a:xfrm>
          <a:prstGeom prst="rect">
            <a:avLst/>
          </a:prstGeom>
          <a:noFill/>
          <a:extLst>
            <a:ext uri="{909E8E84-426E-40DD-AFC4-6F175D3DCCD1}">
              <a14:hiddenFill xmlns:a14="http://schemas.microsoft.com/office/drawing/2010/main">
                <a:solidFill>
                  <a:srgbClr val="FFFFFF"/>
                </a:solidFill>
              </a14:hiddenFill>
            </a:ext>
          </a:extLst>
        </p:spPr>
      </p:pic>
      <p:sp>
        <p:nvSpPr>
          <p:cNvPr id="74758" name="Text Box 6">
            <a:extLst>
              <a:ext uri="{FF2B5EF4-FFF2-40B4-BE49-F238E27FC236}">
                <a16:creationId xmlns:a16="http://schemas.microsoft.com/office/drawing/2014/main" id="{506D9225-F58B-40D6-B7F1-CA24047FF1A9}"/>
              </a:ext>
            </a:extLst>
          </p:cNvPr>
          <p:cNvSpPr txBox="1">
            <a:spLocks noChangeArrowheads="1"/>
          </p:cNvSpPr>
          <p:nvPr/>
        </p:nvSpPr>
        <p:spPr bwMode="auto">
          <a:xfrm>
            <a:off x="2484438" y="5013325"/>
            <a:ext cx="3024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t>恒星光行差</a:t>
            </a:r>
          </a:p>
        </p:txBody>
      </p:sp>
      <p:sp>
        <p:nvSpPr>
          <p:cNvPr id="74759" name="AutoShape 7">
            <a:hlinkClick r:id="rId4" action="ppaction://hlinksldjump" highlightClick="1"/>
            <a:extLst>
              <a:ext uri="{FF2B5EF4-FFF2-40B4-BE49-F238E27FC236}">
                <a16:creationId xmlns:a16="http://schemas.microsoft.com/office/drawing/2014/main" id="{2A809A89-C72A-4723-8115-E88832D62D18}"/>
              </a:ext>
            </a:extLst>
          </p:cNvPr>
          <p:cNvSpPr>
            <a:spLocks noChangeArrowheads="1"/>
          </p:cNvSpPr>
          <p:nvPr/>
        </p:nvSpPr>
        <p:spPr bwMode="auto">
          <a:xfrm>
            <a:off x="7451725" y="5516563"/>
            <a:ext cx="936625" cy="649287"/>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a:extLst>
              <a:ext uri="{FF2B5EF4-FFF2-40B4-BE49-F238E27FC236}">
                <a16:creationId xmlns:a16="http://schemas.microsoft.com/office/drawing/2014/main" id="{47BA51BD-C091-47DB-9B0D-E5C44559E744}"/>
              </a:ext>
            </a:extLst>
          </p:cNvPr>
          <p:cNvSpPr>
            <a:spLocks noGrp="1" noRot="1" noChangeArrowheads="1"/>
          </p:cNvSpPr>
          <p:nvPr>
            <p:ph type="body" idx="1"/>
          </p:nvPr>
        </p:nvSpPr>
        <p:spPr>
          <a:xfrm>
            <a:off x="301625" y="188913"/>
            <a:ext cx="8540750" cy="6480175"/>
          </a:xfrm>
        </p:spPr>
        <p:txBody>
          <a:bodyPr/>
          <a:lstStyle/>
          <a:p>
            <a:pPr>
              <a:lnSpc>
                <a:spcPct val="80000"/>
              </a:lnSpc>
              <a:spcBef>
                <a:spcPct val="0"/>
              </a:spcBef>
              <a:buClrTx/>
              <a:buSzTx/>
              <a:buFontTx/>
              <a:buNone/>
            </a:pPr>
            <a:r>
              <a:rPr lang="en-US" altLang="zh-CN" sz="2800" b="1"/>
              <a:t>4</a:t>
            </a:r>
            <a:r>
              <a:rPr lang="zh-CN" altLang="en-US" sz="2800" b="1"/>
              <a:t>．</a:t>
            </a:r>
            <a:r>
              <a:rPr lang="zh-CN" altLang="en-US" sz="2800" b="1">
                <a:solidFill>
                  <a:srgbClr val="FF0000"/>
                </a:solidFill>
              </a:rPr>
              <a:t>进动</a:t>
            </a:r>
            <a:r>
              <a:rPr lang="zh-CN" altLang="en-US" sz="2800" b="1"/>
              <a:t>  天极在众星中的位置不是固定不动的，经历大约二万五千八百年，天极将绕着黄极自东向西转过一个圆圈，这是地轴进动的结果，它会造成二分点的西移，北极星变迁速度是每年</a:t>
            </a:r>
            <a:r>
              <a:rPr lang="en-US" altLang="zh-CN" sz="2800" b="1"/>
              <a:t>50″.29</a:t>
            </a:r>
            <a:r>
              <a:rPr lang="zh-CN" altLang="en-US" sz="2800" b="1"/>
              <a:t>，也叫做总岁差，总岁差是由日月岁差和行星岁差共同形成的，其中日月岁差是自东向西的，速度为每年</a:t>
            </a:r>
            <a:r>
              <a:rPr lang="en-US" altLang="zh-CN" sz="2800" b="1"/>
              <a:t>50</a:t>
            </a:r>
            <a:r>
              <a:rPr lang="en-US" altLang="zh-CN" sz="2800" b="1">
                <a:sym typeface="Symbol" panose="05050102010706020507" pitchFamily="18" charset="2"/>
              </a:rPr>
              <a:t></a:t>
            </a:r>
            <a:r>
              <a:rPr lang="en-US" altLang="zh-CN" sz="2800" b="1"/>
              <a:t>.42</a:t>
            </a:r>
            <a:r>
              <a:rPr lang="zh-CN" altLang="en-US" sz="2800" b="1">
                <a:sym typeface="Symbol" panose="05050102010706020507" pitchFamily="18" charset="2"/>
              </a:rPr>
              <a:t>，而行星岁差是自西向东的，每年为</a:t>
            </a:r>
            <a:r>
              <a:rPr lang="en-US" altLang="zh-CN" sz="2800" b="1">
                <a:sym typeface="Symbol" panose="05050102010706020507" pitchFamily="18" charset="2"/>
              </a:rPr>
              <a:t>0</a:t>
            </a:r>
            <a:r>
              <a:rPr lang="en-US" altLang="zh-CN" sz="2800" b="1"/>
              <a:t>.13</a:t>
            </a:r>
            <a:r>
              <a:rPr lang="zh-CN" altLang="en-US" sz="2800" b="1">
                <a:sym typeface="Symbol" panose="05050102010706020507" pitchFamily="18" charset="2"/>
              </a:rPr>
              <a:t>，二者合起来叫做总岁差，每年</a:t>
            </a:r>
            <a:r>
              <a:rPr lang="en-US" altLang="zh-CN" sz="2800" b="1">
                <a:sym typeface="Symbol" panose="05050102010706020507" pitchFamily="18" charset="2"/>
              </a:rPr>
              <a:t>50</a:t>
            </a:r>
            <a:r>
              <a:rPr lang="en-US" altLang="zh-CN" sz="2800" b="1"/>
              <a:t>.29</a:t>
            </a:r>
            <a:r>
              <a:rPr lang="zh-CN" altLang="en-US" sz="2800" b="1">
                <a:sym typeface="Symbol" panose="05050102010706020507" pitchFamily="18" charset="2"/>
              </a:rPr>
              <a:t>，这种运动是地球的第四种运动。</a:t>
            </a:r>
          </a:p>
          <a:p>
            <a:pPr>
              <a:lnSpc>
                <a:spcPct val="80000"/>
              </a:lnSpc>
              <a:spcBef>
                <a:spcPct val="0"/>
              </a:spcBef>
              <a:buClrTx/>
              <a:buSzTx/>
              <a:buFontTx/>
              <a:buNone/>
            </a:pPr>
            <a:endParaRPr lang="zh-CN" altLang="en-US" sz="2800" b="1">
              <a:sym typeface="Symbol" panose="05050102010706020507" pitchFamily="18" charset="2"/>
            </a:endParaRPr>
          </a:p>
          <a:p>
            <a:pPr>
              <a:lnSpc>
                <a:spcPct val="80000"/>
              </a:lnSpc>
              <a:buSzTx/>
              <a:buFont typeface="Wingdings 2" panose="05020102010507070707" pitchFamily="18" charset="2"/>
              <a:buNone/>
            </a:pPr>
            <a:r>
              <a:rPr lang="en-US" altLang="zh-CN" sz="2800" b="1"/>
              <a:t>5</a:t>
            </a:r>
            <a:r>
              <a:rPr lang="zh-CN" altLang="en-US" sz="2800" b="1"/>
              <a:t>．</a:t>
            </a:r>
            <a:r>
              <a:rPr lang="zh-CN" altLang="en-US" sz="2800" b="1">
                <a:solidFill>
                  <a:srgbClr val="FF0000"/>
                </a:solidFill>
              </a:rPr>
              <a:t>极移</a:t>
            </a:r>
            <a:r>
              <a:rPr lang="zh-CN" altLang="en-US" sz="2800" b="1"/>
              <a:t>  地球的自转轴在地球的本体内并非固定，它不断地做微小的摆动，从而造成地球的两极在地表位置的移动，叫做极移。从地球本身来看，极移是瞬时绕平均极的转动，但从空间位置来看，瞬时轴永远指向天北极，瞬时极是不动的，而是平均极绕瞬时极的转动，因此极移的结果使地球表面经纬度发生变化。极移是由于地球表面及内部物质的运动造成的，这是地球第五种运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box(in)">
                                      <p:cBhvr>
                                        <p:cTn id="7" dur="500"/>
                                        <p:tgtEl>
                                          <p:spTgt spid="368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6867">
                                            <p:txEl>
                                              <p:pRg st="2" end="2"/>
                                            </p:txEl>
                                          </p:spTgt>
                                        </p:tgtEl>
                                        <p:attrNameLst>
                                          <p:attrName>style.visibility</p:attrName>
                                        </p:attrNameLst>
                                      </p:cBhvr>
                                      <p:to>
                                        <p:strVal val="visible"/>
                                      </p:to>
                                    </p:set>
                                    <p:animEffect transition="in" filter="box(in)">
                                      <p:cBhvr>
                                        <p:cTn id="12" dur="500"/>
                                        <p:tgtEl>
                                          <p:spTgt spid="368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8" name="Picture 4" descr="红移">
            <a:extLst>
              <a:ext uri="{FF2B5EF4-FFF2-40B4-BE49-F238E27FC236}">
                <a16:creationId xmlns:a16="http://schemas.microsoft.com/office/drawing/2014/main" id="{E7C01335-840D-4383-923B-114017FE83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9763" y="188913"/>
            <a:ext cx="4075112" cy="5761037"/>
          </a:xfrm>
          <a:prstGeom prst="rect">
            <a:avLst/>
          </a:prstGeom>
          <a:noFill/>
          <a:extLst>
            <a:ext uri="{909E8E84-426E-40DD-AFC4-6F175D3DCCD1}">
              <a14:hiddenFill xmlns:a14="http://schemas.microsoft.com/office/drawing/2010/main">
                <a:solidFill>
                  <a:srgbClr val="FFFFFF"/>
                </a:solidFill>
              </a14:hiddenFill>
            </a:ext>
          </a:extLst>
        </p:spPr>
      </p:pic>
      <p:sp>
        <p:nvSpPr>
          <p:cNvPr id="72709" name="Text Box 5">
            <a:extLst>
              <a:ext uri="{FF2B5EF4-FFF2-40B4-BE49-F238E27FC236}">
                <a16:creationId xmlns:a16="http://schemas.microsoft.com/office/drawing/2014/main" id="{AD14AE1F-EB3E-4C9C-B6DF-41DC765254F1}"/>
              </a:ext>
            </a:extLst>
          </p:cNvPr>
          <p:cNvSpPr txBox="1">
            <a:spLocks noChangeArrowheads="1"/>
          </p:cNvSpPr>
          <p:nvPr/>
        </p:nvSpPr>
        <p:spPr bwMode="auto">
          <a:xfrm>
            <a:off x="611188" y="1700213"/>
            <a:ext cx="539750" cy="246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多普勒效应</a:t>
            </a:r>
          </a:p>
          <a:p>
            <a:pPr>
              <a:spcBef>
                <a:spcPct val="50000"/>
              </a:spcBef>
            </a:pPr>
            <a:endParaRPr lang="en-US" altLang="zh-CN" sz="2400" b="1"/>
          </a:p>
        </p:txBody>
      </p:sp>
      <p:sp>
        <p:nvSpPr>
          <p:cNvPr id="72712" name="Text Box 8">
            <a:extLst>
              <a:ext uri="{FF2B5EF4-FFF2-40B4-BE49-F238E27FC236}">
                <a16:creationId xmlns:a16="http://schemas.microsoft.com/office/drawing/2014/main" id="{78078705-5910-4545-B6E3-B540A939345C}"/>
              </a:ext>
            </a:extLst>
          </p:cNvPr>
          <p:cNvSpPr txBox="1">
            <a:spLocks noChangeArrowheads="1"/>
          </p:cNvSpPr>
          <p:nvPr/>
        </p:nvSpPr>
        <p:spPr bwMode="auto">
          <a:xfrm>
            <a:off x="1116013" y="6021388"/>
            <a:ext cx="32400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1"/>
              <a:t>天体的红移和紫移或不移现象</a:t>
            </a:r>
          </a:p>
        </p:txBody>
      </p:sp>
      <p:sp>
        <p:nvSpPr>
          <p:cNvPr id="72713" name="Text Box 9">
            <a:extLst>
              <a:ext uri="{FF2B5EF4-FFF2-40B4-BE49-F238E27FC236}">
                <a16:creationId xmlns:a16="http://schemas.microsoft.com/office/drawing/2014/main" id="{B5FFB182-BCD6-4138-9B88-0945555895C8}"/>
              </a:ext>
            </a:extLst>
          </p:cNvPr>
          <p:cNvSpPr txBox="1">
            <a:spLocks noChangeArrowheads="1"/>
          </p:cNvSpPr>
          <p:nvPr/>
        </p:nvSpPr>
        <p:spPr bwMode="auto">
          <a:xfrm>
            <a:off x="5076825" y="6021388"/>
            <a:ext cx="2520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光谱测定：天体红移</a:t>
            </a:r>
          </a:p>
        </p:txBody>
      </p:sp>
      <p:sp>
        <p:nvSpPr>
          <p:cNvPr id="72714" name="AutoShape 10">
            <a:hlinkClick r:id="rId3" action="ppaction://hlinksldjump" highlightClick="1"/>
            <a:extLst>
              <a:ext uri="{FF2B5EF4-FFF2-40B4-BE49-F238E27FC236}">
                <a16:creationId xmlns:a16="http://schemas.microsoft.com/office/drawing/2014/main" id="{9163D4A0-ED31-4455-BAED-8581B1882DE6}"/>
              </a:ext>
            </a:extLst>
          </p:cNvPr>
          <p:cNvSpPr>
            <a:spLocks noChangeArrowheads="1"/>
          </p:cNvSpPr>
          <p:nvPr/>
        </p:nvSpPr>
        <p:spPr bwMode="auto">
          <a:xfrm>
            <a:off x="8532813" y="6308725"/>
            <a:ext cx="611187" cy="36036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72715" name="Picture 11" descr="多普勒效应">
            <a:extLst>
              <a:ext uri="{FF2B5EF4-FFF2-40B4-BE49-F238E27FC236}">
                <a16:creationId xmlns:a16="http://schemas.microsoft.com/office/drawing/2014/main" id="{C2DE830A-2AB0-439F-BB89-598CEB7404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4125" y="188913"/>
            <a:ext cx="3087688" cy="57610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6" name="Picture 4" descr="q14">
            <a:extLst>
              <a:ext uri="{FF2B5EF4-FFF2-40B4-BE49-F238E27FC236}">
                <a16:creationId xmlns:a16="http://schemas.microsoft.com/office/drawing/2014/main" id="{09FBD251-5CFB-4238-9AB6-7AFA2AA7D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836613"/>
            <a:ext cx="7885112" cy="3482975"/>
          </a:xfrm>
          <a:prstGeom prst="rect">
            <a:avLst/>
          </a:prstGeom>
          <a:noFill/>
          <a:extLst>
            <a:ext uri="{909E8E84-426E-40DD-AFC4-6F175D3DCCD1}">
              <a14:hiddenFill xmlns:a14="http://schemas.microsoft.com/office/drawing/2010/main">
                <a:solidFill>
                  <a:srgbClr val="FFFFFF"/>
                </a:solidFill>
              </a14:hiddenFill>
            </a:ext>
          </a:extLst>
        </p:spPr>
      </p:pic>
      <p:sp>
        <p:nvSpPr>
          <p:cNvPr id="69637" name="Text Box 5">
            <a:extLst>
              <a:ext uri="{FF2B5EF4-FFF2-40B4-BE49-F238E27FC236}">
                <a16:creationId xmlns:a16="http://schemas.microsoft.com/office/drawing/2014/main" id="{460D3564-EAF6-4CC5-A526-AF54880E8561}"/>
              </a:ext>
            </a:extLst>
          </p:cNvPr>
          <p:cNvSpPr txBox="1">
            <a:spLocks noChangeArrowheads="1"/>
          </p:cNvSpPr>
          <p:nvPr/>
        </p:nvSpPr>
        <p:spPr bwMode="auto">
          <a:xfrm>
            <a:off x="3779838" y="4652963"/>
            <a:ext cx="21605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t>四种年的比较</a:t>
            </a:r>
          </a:p>
        </p:txBody>
      </p:sp>
      <p:sp>
        <p:nvSpPr>
          <p:cNvPr id="69638" name="AutoShape 6">
            <a:hlinkClick r:id="rId3" action="ppaction://hlinksldjump" highlightClick="1"/>
            <a:extLst>
              <a:ext uri="{FF2B5EF4-FFF2-40B4-BE49-F238E27FC236}">
                <a16:creationId xmlns:a16="http://schemas.microsoft.com/office/drawing/2014/main" id="{F9A16DA2-90E5-4A37-8B03-D1F6EEC3CE75}"/>
              </a:ext>
            </a:extLst>
          </p:cNvPr>
          <p:cNvSpPr>
            <a:spLocks noChangeArrowheads="1"/>
          </p:cNvSpPr>
          <p:nvPr/>
        </p:nvSpPr>
        <p:spPr bwMode="auto">
          <a:xfrm>
            <a:off x="7596188" y="5373688"/>
            <a:ext cx="1008062" cy="503237"/>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1" name="Text Box 3">
            <a:extLst>
              <a:ext uri="{FF2B5EF4-FFF2-40B4-BE49-F238E27FC236}">
                <a16:creationId xmlns:a16="http://schemas.microsoft.com/office/drawing/2014/main" id="{4568F51F-5B7D-468A-AA1C-DB8050A981A8}"/>
              </a:ext>
            </a:extLst>
          </p:cNvPr>
          <p:cNvSpPr txBox="1">
            <a:spLocks noChangeArrowheads="1"/>
          </p:cNvSpPr>
          <p:nvPr/>
        </p:nvSpPr>
        <p:spPr bwMode="auto">
          <a:xfrm>
            <a:off x="1476375" y="5334000"/>
            <a:ext cx="6048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黄道十二星座和太阳周年视运动路线</a:t>
            </a:r>
          </a:p>
        </p:txBody>
      </p:sp>
      <p:sp>
        <p:nvSpPr>
          <p:cNvPr id="58372" name="AutoShape 4">
            <a:hlinkClick r:id="rId2" action="ppaction://hlinksldjump" highlightClick="1"/>
            <a:extLst>
              <a:ext uri="{FF2B5EF4-FFF2-40B4-BE49-F238E27FC236}">
                <a16:creationId xmlns:a16="http://schemas.microsoft.com/office/drawing/2014/main" id="{2B6D24D6-BAD9-4594-AC91-A60FB3F3697E}"/>
              </a:ext>
            </a:extLst>
          </p:cNvPr>
          <p:cNvSpPr>
            <a:spLocks noChangeArrowheads="1"/>
          </p:cNvSpPr>
          <p:nvPr/>
        </p:nvSpPr>
        <p:spPr bwMode="auto">
          <a:xfrm>
            <a:off x="7924800" y="5791200"/>
            <a:ext cx="838200" cy="685800"/>
          </a:xfrm>
          <a:prstGeom prst="actionButtonForwardNex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8374" name="Picture 6" descr="十二宫">
            <a:extLst>
              <a:ext uri="{FF2B5EF4-FFF2-40B4-BE49-F238E27FC236}">
                <a16:creationId xmlns:a16="http://schemas.microsoft.com/office/drawing/2014/main" id="{3BF64883-880E-4BD9-B1CD-371A3CEBC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692150"/>
            <a:ext cx="6119812" cy="42021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trips dir="rd"/>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Text Box 3">
            <a:extLst>
              <a:ext uri="{FF2B5EF4-FFF2-40B4-BE49-F238E27FC236}">
                <a16:creationId xmlns:a16="http://schemas.microsoft.com/office/drawing/2014/main" id="{D5A19C63-4895-4CBD-9421-09582907B26E}"/>
              </a:ext>
            </a:extLst>
          </p:cNvPr>
          <p:cNvSpPr txBox="1">
            <a:spLocks noChangeArrowheads="1"/>
          </p:cNvSpPr>
          <p:nvPr/>
        </p:nvSpPr>
        <p:spPr bwMode="auto">
          <a:xfrm>
            <a:off x="684213" y="1844675"/>
            <a:ext cx="609600" cy="204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t>四季变化</a:t>
            </a:r>
          </a:p>
        </p:txBody>
      </p:sp>
      <p:sp>
        <p:nvSpPr>
          <p:cNvPr id="53252" name="AutoShape 4">
            <a:hlinkClick r:id="rId2" action="ppaction://hlinksldjump" highlightClick="1"/>
            <a:extLst>
              <a:ext uri="{FF2B5EF4-FFF2-40B4-BE49-F238E27FC236}">
                <a16:creationId xmlns:a16="http://schemas.microsoft.com/office/drawing/2014/main" id="{1E27BFD9-6B1C-4632-81E9-A91EE8F36209}"/>
              </a:ext>
            </a:extLst>
          </p:cNvPr>
          <p:cNvSpPr>
            <a:spLocks noChangeArrowheads="1"/>
          </p:cNvSpPr>
          <p:nvPr/>
        </p:nvSpPr>
        <p:spPr bwMode="auto">
          <a:xfrm>
            <a:off x="7812088" y="5876925"/>
            <a:ext cx="1143000" cy="609600"/>
          </a:xfrm>
          <a:prstGeom prst="actionButtonForwardNex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3253" name="Picture 5" descr="地球四季变化">
            <a:extLst>
              <a:ext uri="{FF2B5EF4-FFF2-40B4-BE49-F238E27FC236}">
                <a16:creationId xmlns:a16="http://schemas.microsoft.com/office/drawing/2014/main" id="{C24A9B23-BCDA-4465-BC5A-9007E6CD4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404813"/>
            <a:ext cx="4378325" cy="612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trips dir="rd"/>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Text Box 2">
            <a:extLst>
              <a:ext uri="{FF2B5EF4-FFF2-40B4-BE49-F238E27FC236}">
                <a16:creationId xmlns:a16="http://schemas.microsoft.com/office/drawing/2014/main" id="{378F1A17-5B9E-4563-B1B3-FE54830EEF1B}"/>
              </a:ext>
            </a:extLst>
          </p:cNvPr>
          <p:cNvSpPr txBox="1">
            <a:spLocks noChangeArrowheads="1"/>
          </p:cNvSpPr>
          <p:nvPr/>
        </p:nvSpPr>
        <p:spPr bwMode="auto">
          <a:xfrm>
            <a:off x="2627313" y="188913"/>
            <a:ext cx="6048375" cy="1768475"/>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t>必备知识：</a:t>
            </a:r>
          </a:p>
          <a:p>
            <a:pPr>
              <a:spcBef>
                <a:spcPct val="50000"/>
              </a:spcBef>
            </a:pPr>
            <a:r>
              <a:rPr lang="en-US" altLang="zh-CN" sz="2000" b="1"/>
              <a:t>1</a:t>
            </a:r>
            <a:r>
              <a:rPr lang="zh-CN" altLang="en-US" sz="2000" b="1"/>
              <a:t>、球面三角余弦公式：</a:t>
            </a:r>
          </a:p>
          <a:p>
            <a:pPr>
              <a:spcBef>
                <a:spcPct val="50000"/>
              </a:spcBef>
            </a:pPr>
            <a:r>
              <a:rPr lang="en-US" altLang="zh-CN" sz="2000" b="1"/>
              <a:t>cosa=cosbcosc+sinbsinccosA</a:t>
            </a:r>
          </a:p>
          <a:p>
            <a:pPr>
              <a:spcBef>
                <a:spcPct val="50000"/>
              </a:spcBef>
            </a:pPr>
            <a:r>
              <a:rPr lang="en-US" altLang="zh-CN" sz="2000" b="1"/>
              <a:t>2</a:t>
            </a:r>
            <a:r>
              <a:rPr lang="zh-CN" altLang="en-US" sz="2000" b="1"/>
              <a:t>、三角变换</a:t>
            </a:r>
          </a:p>
        </p:txBody>
      </p:sp>
      <p:grpSp>
        <p:nvGrpSpPr>
          <p:cNvPr id="9219" name="Group 3">
            <a:extLst>
              <a:ext uri="{FF2B5EF4-FFF2-40B4-BE49-F238E27FC236}">
                <a16:creationId xmlns:a16="http://schemas.microsoft.com/office/drawing/2014/main" id="{C8751F29-D6E7-4717-8E77-B405A88D49E0}"/>
              </a:ext>
            </a:extLst>
          </p:cNvPr>
          <p:cNvGrpSpPr>
            <a:grpSpLocks/>
          </p:cNvGrpSpPr>
          <p:nvPr/>
        </p:nvGrpSpPr>
        <p:grpSpPr bwMode="auto">
          <a:xfrm>
            <a:off x="0" y="2205038"/>
            <a:ext cx="3657600" cy="2971800"/>
            <a:chOff x="1488" y="1824"/>
            <a:chExt cx="2304" cy="1863"/>
          </a:xfrm>
        </p:grpSpPr>
        <p:sp>
          <p:nvSpPr>
            <p:cNvPr id="9220" name="Text Box 4">
              <a:extLst>
                <a:ext uri="{FF2B5EF4-FFF2-40B4-BE49-F238E27FC236}">
                  <a16:creationId xmlns:a16="http://schemas.microsoft.com/office/drawing/2014/main" id="{1EC6EEAC-3062-40E7-AD2A-170A7DCBED6F}"/>
                </a:ext>
              </a:extLst>
            </p:cNvPr>
            <p:cNvSpPr txBox="1">
              <a:spLocks noChangeArrowheads="1"/>
            </p:cNvSpPr>
            <p:nvPr/>
          </p:nvSpPr>
          <p:spPr bwMode="auto">
            <a:xfrm>
              <a:off x="3312" y="2304"/>
              <a:ext cx="480" cy="231"/>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c</a:t>
              </a:r>
            </a:p>
          </p:txBody>
        </p:sp>
        <p:grpSp>
          <p:nvGrpSpPr>
            <p:cNvPr id="9221" name="Group 5">
              <a:extLst>
                <a:ext uri="{FF2B5EF4-FFF2-40B4-BE49-F238E27FC236}">
                  <a16:creationId xmlns:a16="http://schemas.microsoft.com/office/drawing/2014/main" id="{7DDAB46F-ACDF-44F5-98DF-BE3DABA0AF32}"/>
                </a:ext>
              </a:extLst>
            </p:cNvPr>
            <p:cNvGrpSpPr>
              <a:grpSpLocks/>
            </p:cNvGrpSpPr>
            <p:nvPr/>
          </p:nvGrpSpPr>
          <p:grpSpPr bwMode="auto">
            <a:xfrm>
              <a:off x="1488" y="1824"/>
              <a:ext cx="1728" cy="1863"/>
              <a:chOff x="1488" y="1824"/>
              <a:chExt cx="1728" cy="1863"/>
            </a:xfrm>
          </p:grpSpPr>
          <p:grpSp>
            <p:nvGrpSpPr>
              <p:cNvPr id="9222" name="Group 6">
                <a:extLst>
                  <a:ext uri="{FF2B5EF4-FFF2-40B4-BE49-F238E27FC236}">
                    <a16:creationId xmlns:a16="http://schemas.microsoft.com/office/drawing/2014/main" id="{8E6CD333-A6DC-43F6-B087-9DF4F916B997}"/>
                  </a:ext>
                </a:extLst>
              </p:cNvPr>
              <p:cNvGrpSpPr>
                <a:grpSpLocks/>
              </p:cNvGrpSpPr>
              <p:nvPr/>
            </p:nvGrpSpPr>
            <p:grpSpPr bwMode="auto">
              <a:xfrm>
                <a:off x="1824" y="1824"/>
                <a:ext cx="1392" cy="1536"/>
                <a:chOff x="1824" y="1824"/>
                <a:chExt cx="1392" cy="1536"/>
              </a:xfrm>
            </p:grpSpPr>
            <p:sp>
              <p:nvSpPr>
                <p:cNvPr id="9223" name="Arc 7">
                  <a:extLst>
                    <a:ext uri="{FF2B5EF4-FFF2-40B4-BE49-F238E27FC236}">
                      <a16:creationId xmlns:a16="http://schemas.microsoft.com/office/drawing/2014/main" id="{6D596DDC-0CBF-49A0-9236-5EC6D9AD21D2}"/>
                    </a:ext>
                  </a:extLst>
                </p:cNvPr>
                <p:cNvSpPr>
                  <a:spLocks/>
                </p:cNvSpPr>
                <p:nvPr/>
              </p:nvSpPr>
              <p:spPr bwMode="auto">
                <a:xfrm flipH="1">
                  <a:off x="1824" y="1824"/>
                  <a:ext cx="768" cy="15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4" name="Arc 8">
                  <a:extLst>
                    <a:ext uri="{FF2B5EF4-FFF2-40B4-BE49-F238E27FC236}">
                      <a16:creationId xmlns:a16="http://schemas.microsoft.com/office/drawing/2014/main" id="{D4124CE2-B25F-4EA3-9992-12276A2E52DC}"/>
                    </a:ext>
                  </a:extLst>
                </p:cNvPr>
                <p:cNvSpPr>
                  <a:spLocks/>
                </p:cNvSpPr>
                <p:nvPr/>
              </p:nvSpPr>
              <p:spPr bwMode="auto">
                <a:xfrm>
                  <a:off x="2496" y="1824"/>
                  <a:ext cx="720" cy="11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 name="Arc 9">
                  <a:extLst>
                    <a:ext uri="{FF2B5EF4-FFF2-40B4-BE49-F238E27FC236}">
                      <a16:creationId xmlns:a16="http://schemas.microsoft.com/office/drawing/2014/main" id="{B1D5FF18-BCC7-4730-9751-BB046C290412}"/>
                    </a:ext>
                  </a:extLst>
                </p:cNvPr>
                <p:cNvSpPr>
                  <a:spLocks/>
                </p:cNvSpPr>
                <p:nvPr/>
              </p:nvSpPr>
              <p:spPr bwMode="auto">
                <a:xfrm flipV="1">
                  <a:off x="1824" y="2880"/>
                  <a:ext cx="1392" cy="4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226" name="Text Box 10">
                <a:extLst>
                  <a:ext uri="{FF2B5EF4-FFF2-40B4-BE49-F238E27FC236}">
                    <a16:creationId xmlns:a16="http://schemas.microsoft.com/office/drawing/2014/main" id="{555DF36C-10C2-4365-93DF-D8D8EBD10AD2}"/>
                  </a:ext>
                </a:extLst>
              </p:cNvPr>
              <p:cNvSpPr txBox="1">
                <a:spLocks noChangeArrowheads="1"/>
              </p:cNvSpPr>
              <p:nvPr/>
            </p:nvSpPr>
            <p:spPr bwMode="auto">
              <a:xfrm>
                <a:off x="1488" y="2208"/>
                <a:ext cx="336" cy="231"/>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a</a:t>
                </a:r>
              </a:p>
            </p:txBody>
          </p:sp>
          <p:sp>
            <p:nvSpPr>
              <p:cNvPr id="9227" name="Text Box 11">
                <a:extLst>
                  <a:ext uri="{FF2B5EF4-FFF2-40B4-BE49-F238E27FC236}">
                    <a16:creationId xmlns:a16="http://schemas.microsoft.com/office/drawing/2014/main" id="{1C9229D3-F1EA-4BBE-BD15-22444ED354CB}"/>
                  </a:ext>
                </a:extLst>
              </p:cNvPr>
              <p:cNvSpPr txBox="1">
                <a:spLocks noChangeArrowheads="1"/>
              </p:cNvSpPr>
              <p:nvPr/>
            </p:nvSpPr>
            <p:spPr bwMode="auto">
              <a:xfrm>
                <a:off x="2544" y="3456"/>
                <a:ext cx="432" cy="231"/>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b</a:t>
                </a:r>
              </a:p>
            </p:txBody>
          </p:sp>
          <p:sp>
            <p:nvSpPr>
              <p:cNvPr id="9228" name="Text Box 12">
                <a:extLst>
                  <a:ext uri="{FF2B5EF4-FFF2-40B4-BE49-F238E27FC236}">
                    <a16:creationId xmlns:a16="http://schemas.microsoft.com/office/drawing/2014/main" id="{E894DB79-751E-48F2-BB9B-A398C20F66D6}"/>
                  </a:ext>
                </a:extLst>
              </p:cNvPr>
              <p:cNvSpPr txBox="1">
                <a:spLocks noChangeArrowheads="1"/>
              </p:cNvSpPr>
              <p:nvPr/>
            </p:nvSpPr>
            <p:spPr bwMode="auto">
              <a:xfrm>
                <a:off x="2880" y="2736"/>
                <a:ext cx="192" cy="229"/>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A</a:t>
                </a:r>
              </a:p>
            </p:txBody>
          </p:sp>
          <p:sp>
            <p:nvSpPr>
              <p:cNvPr id="9229" name="Text Box 13">
                <a:extLst>
                  <a:ext uri="{FF2B5EF4-FFF2-40B4-BE49-F238E27FC236}">
                    <a16:creationId xmlns:a16="http://schemas.microsoft.com/office/drawing/2014/main" id="{192AF557-E696-48F8-B1B3-FD43D018F6B1}"/>
                  </a:ext>
                </a:extLst>
              </p:cNvPr>
              <p:cNvSpPr txBox="1">
                <a:spLocks noChangeArrowheads="1"/>
              </p:cNvSpPr>
              <p:nvPr/>
            </p:nvSpPr>
            <p:spPr bwMode="auto">
              <a:xfrm>
                <a:off x="2448" y="1968"/>
                <a:ext cx="288" cy="231"/>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B</a:t>
                </a:r>
              </a:p>
            </p:txBody>
          </p:sp>
          <p:sp>
            <p:nvSpPr>
              <p:cNvPr id="9230" name="Text Box 14">
                <a:extLst>
                  <a:ext uri="{FF2B5EF4-FFF2-40B4-BE49-F238E27FC236}">
                    <a16:creationId xmlns:a16="http://schemas.microsoft.com/office/drawing/2014/main" id="{892F85D0-20D5-4156-8EC6-3D3D26F13E60}"/>
                  </a:ext>
                </a:extLst>
              </p:cNvPr>
              <p:cNvSpPr txBox="1">
                <a:spLocks noChangeArrowheads="1"/>
              </p:cNvSpPr>
              <p:nvPr/>
            </p:nvSpPr>
            <p:spPr bwMode="auto">
              <a:xfrm>
                <a:off x="1920" y="3072"/>
                <a:ext cx="240" cy="231"/>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C</a:t>
                </a:r>
              </a:p>
            </p:txBody>
          </p:sp>
        </p:grpSp>
      </p:grpSp>
      <p:sp>
        <p:nvSpPr>
          <p:cNvPr id="9231" name="Text Box 15">
            <a:extLst>
              <a:ext uri="{FF2B5EF4-FFF2-40B4-BE49-F238E27FC236}">
                <a16:creationId xmlns:a16="http://schemas.microsoft.com/office/drawing/2014/main" id="{417857DB-8806-4DB3-84C6-4ADFF2615A24}"/>
              </a:ext>
            </a:extLst>
          </p:cNvPr>
          <p:cNvSpPr txBox="1">
            <a:spLocks noChangeArrowheads="1"/>
          </p:cNvSpPr>
          <p:nvPr/>
        </p:nvSpPr>
        <p:spPr bwMode="auto">
          <a:xfrm>
            <a:off x="3886200" y="2514600"/>
            <a:ext cx="5105400" cy="3105150"/>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t>通过天球球面三角可以推算出：</a:t>
            </a:r>
          </a:p>
          <a:p>
            <a:pPr>
              <a:spcBef>
                <a:spcPct val="50000"/>
              </a:spcBef>
            </a:pPr>
            <a:r>
              <a:rPr lang="zh-CN" altLang="en-US" sz="2400"/>
              <a:t>半昼弧公式：</a:t>
            </a:r>
            <a:r>
              <a:rPr lang="en-US" altLang="zh-CN" sz="2400"/>
              <a:t>cost</a:t>
            </a:r>
            <a:r>
              <a:rPr lang="zh-CN" altLang="en-US" sz="2400"/>
              <a:t>＝－</a:t>
            </a:r>
            <a:r>
              <a:rPr lang="en-US" altLang="zh-CN" sz="2400"/>
              <a:t>tgΦ tgδ </a:t>
            </a:r>
          </a:p>
          <a:p>
            <a:pPr>
              <a:spcBef>
                <a:spcPct val="50000"/>
              </a:spcBef>
            </a:pPr>
            <a:r>
              <a:rPr lang="zh-CN" altLang="en-US" sz="2400"/>
              <a:t>太阳高度计算</a:t>
            </a:r>
            <a:r>
              <a:rPr lang="en-US" altLang="zh-CN" sz="2400"/>
              <a:t>δ</a:t>
            </a:r>
            <a:r>
              <a:rPr lang="zh-CN" altLang="en-US" sz="2400"/>
              <a:t>公式：</a:t>
            </a:r>
          </a:p>
          <a:p>
            <a:pPr>
              <a:spcBef>
                <a:spcPct val="50000"/>
              </a:spcBef>
            </a:pPr>
            <a:r>
              <a:rPr lang="en-US" altLang="zh-CN" sz="2000"/>
              <a:t>Sinh</a:t>
            </a:r>
            <a:r>
              <a:rPr lang="zh-CN" altLang="en-US" sz="2000"/>
              <a:t>＝</a:t>
            </a:r>
            <a:r>
              <a:rPr lang="en-US" altLang="zh-CN" sz="2000"/>
              <a:t>sin Φ sin δ </a:t>
            </a:r>
            <a:r>
              <a:rPr lang="zh-CN" altLang="en-US" sz="2000"/>
              <a:t>＋ </a:t>
            </a:r>
            <a:r>
              <a:rPr lang="en-US" altLang="zh-CN" sz="2000"/>
              <a:t>cos Φ cos cost</a:t>
            </a:r>
          </a:p>
          <a:p>
            <a:pPr>
              <a:spcBef>
                <a:spcPct val="50000"/>
              </a:spcBef>
            </a:pPr>
            <a:r>
              <a:rPr lang="zh-CN" altLang="en-US" sz="2400"/>
              <a:t>正午太阳高度公式：</a:t>
            </a:r>
          </a:p>
          <a:p>
            <a:pPr>
              <a:spcBef>
                <a:spcPct val="50000"/>
              </a:spcBef>
            </a:pPr>
            <a:r>
              <a:rPr lang="en-US" altLang="zh-CN" sz="2400"/>
              <a:t>H=90-∣Φ- δ∣</a:t>
            </a:r>
          </a:p>
        </p:txBody>
      </p:sp>
      <p:sp>
        <p:nvSpPr>
          <p:cNvPr id="9233" name="AutoShape 17">
            <a:hlinkClick r:id="" action="ppaction://hlinkshowjump?jump=nextslide" highlightClick="1"/>
            <a:extLst>
              <a:ext uri="{FF2B5EF4-FFF2-40B4-BE49-F238E27FC236}">
                <a16:creationId xmlns:a16="http://schemas.microsoft.com/office/drawing/2014/main" id="{28B88635-79B2-4D38-AE22-E644C9F92D70}"/>
              </a:ext>
            </a:extLst>
          </p:cNvPr>
          <p:cNvSpPr>
            <a:spLocks noChangeArrowheads="1"/>
          </p:cNvSpPr>
          <p:nvPr/>
        </p:nvSpPr>
        <p:spPr bwMode="auto">
          <a:xfrm>
            <a:off x="7740650" y="5949950"/>
            <a:ext cx="863600" cy="431800"/>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trips dir="rd"/>
  </p:transition>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9154" name="Picture 2" descr="地概108">
            <a:extLst>
              <a:ext uri="{FF2B5EF4-FFF2-40B4-BE49-F238E27FC236}">
                <a16:creationId xmlns:a16="http://schemas.microsoft.com/office/drawing/2014/main" id="{A3800E95-EF5A-4544-982B-55D103028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20650"/>
            <a:ext cx="5105400" cy="4892675"/>
          </a:xfrm>
          <a:prstGeom prst="rect">
            <a:avLst/>
          </a:prstGeom>
          <a:noFill/>
          <a:extLst>
            <a:ext uri="{909E8E84-426E-40DD-AFC4-6F175D3DCCD1}">
              <a14:hiddenFill xmlns:a14="http://schemas.microsoft.com/office/drawing/2010/main">
                <a:solidFill>
                  <a:srgbClr val="FFFFFF"/>
                </a:solidFill>
              </a14:hiddenFill>
            </a:ext>
          </a:extLst>
        </p:spPr>
      </p:pic>
      <p:sp>
        <p:nvSpPr>
          <p:cNvPr id="49155" name="Text Box 3">
            <a:extLst>
              <a:ext uri="{FF2B5EF4-FFF2-40B4-BE49-F238E27FC236}">
                <a16:creationId xmlns:a16="http://schemas.microsoft.com/office/drawing/2014/main" id="{7F90072C-9089-48F8-ABC6-400DFC72D028}"/>
              </a:ext>
            </a:extLst>
          </p:cNvPr>
          <p:cNvSpPr txBox="1">
            <a:spLocks noChangeArrowheads="1"/>
          </p:cNvSpPr>
          <p:nvPr/>
        </p:nvSpPr>
        <p:spPr bwMode="auto">
          <a:xfrm>
            <a:off x="0" y="5157788"/>
            <a:ext cx="9372600" cy="168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600" b="1">
                <a:solidFill>
                  <a:srgbClr val="FF3300"/>
                </a:solidFill>
              </a:rPr>
              <a:t>Cos</a:t>
            </a:r>
            <a:r>
              <a:rPr lang="zh-CN" altLang="en-US" sz="1600" b="1">
                <a:solidFill>
                  <a:srgbClr val="FF3300"/>
                </a:solidFill>
              </a:rPr>
              <a:t>（</a:t>
            </a:r>
            <a:r>
              <a:rPr lang="en-US" altLang="zh-CN" sz="1600" b="1">
                <a:solidFill>
                  <a:srgbClr val="FF3300"/>
                </a:solidFill>
              </a:rPr>
              <a:t>90°</a:t>
            </a:r>
            <a:r>
              <a:rPr lang="zh-CN" altLang="en-US" sz="1600" b="1">
                <a:solidFill>
                  <a:srgbClr val="FF3300"/>
                </a:solidFill>
              </a:rPr>
              <a:t>－</a:t>
            </a:r>
            <a:r>
              <a:rPr lang="en-US" altLang="zh-CN" sz="1600" b="1">
                <a:solidFill>
                  <a:srgbClr val="FF3300"/>
                </a:solidFill>
              </a:rPr>
              <a:t>h</a:t>
            </a:r>
            <a:r>
              <a:rPr lang="zh-CN" altLang="en-US" sz="1600" b="1">
                <a:solidFill>
                  <a:srgbClr val="FF3300"/>
                </a:solidFill>
              </a:rPr>
              <a:t>）＝</a:t>
            </a:r>
            <a:r>
              <a:rPr lang="en-US" altLang="zh-CN" sz="1600" b="1">
                <a:solidFill>
                  <a:srgbClr val="FF3300"/>
                </a:solidFill>
              </a:rPr>
              <a:t>cos</a:t>
            </a:r>
            <a:r>
              <a:rPr lang="zh-CN" altLang="en-US" sz="1600" b="1">
                <a:solidFill>
                  <a:srgbClr val="FF3300"/>
                </a:solidFill>
              </a:rPr>
              <a:t>（</a:t>
            </a:r>
            <a:r>
              <a:rPr lang="en-US" altLang="zh-CN" sz="1600" b="1">
                <a:solidFill>
                  <a:srgbClr val="FF3300"/>
                </a:solidFill>
              </a:rPr>
              <a:t>90</a:t>
            </a:r>
            <a:r>
              <a:rPr lang="zh-CN" altLang="en-US" sz="1600" b="1">
                <a:solidFill>
                  <a:srgbClr val="FF3300"/>
                </a:solidFill>
              </a:rPr>
              <a:t>－ </a:t>
            </a:r>
            <a:r>
              <a:rPr lang="en-US" altLang="zh-CN" sz="1600" b="1">
                <a:solidFill>
                  <a:srgbClr val="FF3300"/>
                </a:solidFill>
              </a:rPr>
              <a:t>δ</a:t>
            </a:r>
            <a:r>
              <a:rPr lang="zh-CN" altLang="en-US" sz="1600" b="1">
                <a:solidFill>
                  <a:srgbClr val="FF3300"/>
                </a:solidFill>
              </a:rPr>
              <a:t>）</a:t>
            </a:r>
            <a:r>
              <a:rPr lang="en-US" altLang="zh-CN" sz="1600" b="1">
                <a:solidFill>
                  <a:srgbClr val="FF3300"/>
                </a:solidFill>
              </a:rPr>
              <a:t>cos</a:t>
            </a:r>
            <a:r>
              <a:rPr lang="zh-CN" altLang="en-US" sz="1600" b="1">
                <a:solidFill>
                  <a:srgbClr val="FF3300"/>
                </a:solidFill>
              </a:rPr>
              <a:t>（</a:t>
            </a:r>
            <a:r>
              <a:rPr lang="en-US" altLang="zh-CN" sz="1600" b="1">
                <a:solidFill>
                  <a:srgbClr val="FF3300"/>
                </a:solidFill>
              </a:rPr>
              <a:t>90 ° </a:t>
            </a:r>
            <a:r>
              <a:rPr lang="zh-CN" altLang="en-US" sz="1600" b="1">
                <a:solidFill>
                  <a:srgbClr val="FF3300"/>
                </a:solidFill>
              </a:rPr>
              <a:t>－ </a:t>
            </a:r>
            <a:r>
              <a:rPr lang="en-US" altLang="zh-CN" sz="1600" b="1">
                <a:solidFill>
                  <a:srgbClr val="FF3300"/>
                </a:solidFill>
              </a:rPr>
              <a:t>Φ</a:t>
            </a:r>
            <a:r>
              <a:rPr lang="en-US" altLang="zh-CN" sz="1600" b="1">
                <a:solidFill>
                  <a:srgbClr val="FF3300"/>
                </a:solidFill>
                <a:cs typeface="Arial" panose="020B0604020202020204" pitchFamily="34" charset="0"/>
              </a:rPr>
              <a:t> </a:t>
            </a:r>
            <a:r>
              <a:rPr lang="zh-CN" altLang="en-US" sz="1600" b="1">
                <a:solidFill>
                  <a:srgbClr val="FF3300"/>
                </a:solidFill>
              </a:rPr>
              <a:t>）</a:t>
            </a:r>
            <a:r>
              <a:rPr lang="en-US" altLang="zh-CN" sz="1600" b="1">
                <a:solidFill>
                  <a:srgbClr val="FF3300"/>
                </a:solidFill>
              </a:rPr>
              <a:t>+ sin </a:t>
            </a:r>
            <a:r>
              <a:rPr lang="zh-CN" altLang="en-US" sz="1600" b="1">
                <a:solidFill>
                  <a:srgbClr val="FF3300"/>
                </a:solidFill>
              </a:rPr>
              <a:t>（</a:t>
            </a:r>
            <a:r>
              <a:rPr lang="en-US" altLang="zh-CN" sz="1600" b="1">
                <a:solidFill>
                  <a:srgbClr val="FF3300"/>
                </a:solidFill>
              </a:rPr>
              <a:t>90 ° </a:t>
            </a:r>
            <a:r>
              <a:rPr lang="zh-CN" altLang="en-US" sz="1600" b="1">
                <a:solidFill>
                  <a:srgbClr val="FF3300"/>
                </a:solidFill>
              </a:rPr>
              <a:t>－</a:t>
            </a:r>
            <a:r>
              <a:rPr lang="en-US" altLang="zh-CN" sz="1600" b="1">
                <a:solidFill>
                  <a:srgbClr val="FF3300"/>
                </a:solidFill>
              </a:rPr>
              <a:t>δ</a:t>
            </a:r>
            <a:r>
              <a:rPr lang="zh-CN" altLang="en-US" sz="1600" b="1">
                <a:solidFill>
                  <a:srgbClr val="FF3300"/>
                </a:solidFill>
              </a:rPr>
              <a:t>） </a:t>
            </a:r>
            <a:r>
              <a:rPr lang="en-US" altLang="zh-CN" sz="1600" b="1">
                <a:solidFill>
                  <a:srgbClr val="FF3300"/>
                </a:solidFill>
              </a:rPr>
              <a:t>sin </a:t>
            </a:r>
            <a:r>
              <a:rPr lang="zh-CN" altLang="en-US" sz="1600" b="1">
                <a:solidFill>
                  <a:srgbClr val="FF3300"/>
                </a:solidFill>
              </a:rPr>
              <a:t>（</a:t>
            </a:r>
            <a:r>
              <a:rPr lang="en-US" altLang="zh-CN" sz="1600" b="1">
                <a:solidFill>
                  <a:srgbClr val="FF3300"/>
                </a:solidFill>
              </a:rPr>
              <a:t>90 ° </a:t>
            </a:r>
            <a:r>
              <a:rPr lang="zh-CN" altLang="en-US" sz="1600" b="1">
                <a:solidFill>
                  <a:srgbClr val="FF3300"/>
                </a:solidFill>
              </a:rPr>
              <a:t>－ </a:t>
            </a:r>
            <a:r>
              <a:rPr lang="en-US" altLang="zh-CN" sz="1600" b="1">
                <a:solidFill>
                  <a:srgbClr val="FF3300"/>
                </a:solidFill>
              </a:rPr>
              <a:t>Φ</a:t>
            </a:r>
            <a:r>
              <a:rPr lang="en-US" altLang="zh-CN" sz="1600" b="1">
                <a:solidFill>
                  <a:srgbClr val="FF3300"/>
                </a:solidFill>
                <a:cs typeface="Arial" panose="020B0604020202020204" pitchFamily="34" charset="0"/>
              </a:rPr>
              <a:t> </a:t>
            </a:r>
            <a:r>
              <a:rPr lang="zh-CN" altLang="en-US" sz="1600" b="1">
                <a:solidFill>
                  <a:srgbClr val="FF3300"/>
                </a:solidFill>
              </a:rPr>
              <a:t>）</a:t>
            </a:r>
            <a:r>
              <a:rPr lang="en-US" altLang="zh-CN" sz="1600" b="1">
                <a:solidFill>
                  <a:srgbClr val="FF3300"/>
                </a:solidFill>
              </a:rPr>
              <a:t>cost</a:t>
            </a:r>
          </a:p>
          <a:p>
            <a:pPr algn="ctr">
              <a:spcBef>
                <a:spcPct val="50000"/>
              </a:spcBef>
            </a:pPr>
            <a:r>
              <a:rPr lang="en-US" altLang="zh-CN" sz="1600" b="1">
                <a:solidFill>
                  <a:srgbClr val="FF3300"/>
                </a:solidFill>
              </a:rPr>
              <a:t>Sinh</a:t>
            </a:r>
            <a:r>
              <a:rPr lang="zh-CN" altLang="en-US" sz="1600" b="1">
                <a:solidFill>
                  <a:srgbClr val="FF3300"/>
                </a:solidFill>
              </a:rPr>
              <a:t>＝</a:t>
            </a:r>
            <a:r>
              <a:rPr lang="en-US" altLang="zh-CN" sz="1600" b="1">
                <a:solidFill>
                  <a:srgbClr val="FF3300"/>
                </a:solidFill>
              </a:rPr>
              <a:t>sin δ sin Φ </a:t>
            </a:r>
            <a:r>
              <a:rPr lang="zh-CN" altLang="en-US" sz="1600" b="1">
                <a:solidFill>
                  <a:srgbClr val="FF3300"/>
                </a:solidFill>
              </a:rPr>
              <a:t>＋ </a:t>
            </a:r>
            <a:r>
              <a:rPr lang="en-US" altLang="zh-CN" sz="1600" b="1">
                <a:solidFill>
                  <a:srgbClr val="FF3300"/>
                </a:solidFill>
              </a:rPr>
              <a:t>cos δ cos Φ cost</a:t>
            </a:r>
          </a:p>
          <a:p>
            <a:pPr algn="ctr">
              <a:spcBef>
                <a:spcPct val="50000"/>
              </a:spcBef>
            </a:pPr>
            <a:r>
              <a:rPr lang="en-US" altLang="zh-CN" sz="1600" b="1">
                <a:solidFill>
                  <a:srgbClr val="FF3300"/>
                </a:solidFill>
              </a:rPr>
              <a:t>sinH= sin δ sin Φ </a:t>
            </a:r>
            <a:r>
              <a:rPr lang="zh-CN" altLang="en-US" sz="1600" b="1">
                <a:solidFill>
                  <a:srgbClr val="FF3300"/>
                </a:solidFill>
              </a:rPr>
              <a:t>＋ </a:t>
            </a:r>
            <a:r>
              <a:rPr lang="en-US" altLang="zh-CN" sz="1600" b="1">
                <a:solidFill>
                  <a:srgbClr val="FF3300"/>
                </a:solidFill>
              </a:rPr>
              <a:t>cos δ cos Φ </a:t>
            </a:r>
            <a:r>
              <a:rPr lang="zh-CN" altLang="en-US" sz="1600" b="1">
                <a:solidFill>
                  <a:srgbClr val="FF3300"/>
                </a:solidFill>
              </a:rPr>
              <a:t>＝</a:t>
            </a:r>
            <a:r>
              <a:rPr lang="en-US" altLang="zh-CN" sz="1600" b="1">
                <a:solidFill>
                  <a:srgbClr val="FF3300"/>
                </a:solidFill>
              </a:rPr>
              <a:t>sin</a:t>
            </a:r>
            <a:r>
              <a:rPr lang="zh-CN" altLang="en-US" sz="1600" b="1">
                <a:solidFill>
                  <a:srgbClr val="FF3300"/>
                </a:solidFill>
              </a:rPr>
              <a:t>（</a:t>
            </a:r>
            <a:r>
              <a:rPr lang="en-US" altLang="zh-CN" sz="1600" b="1">
                <a:solidFill>
                  <a:srgbClr val="FF3300"/>
                </a:solidFill>
              </a:rPr>
              <a:t>90- </a:t>
            </a:r>
            <a:r>
              <a:rPr lang="zh-CN" altLang="en-US" sz="1600" b="1">
                <a:solidFill>
                  <a:srgbClr val="FF3300"/>
                </a:solidFill>
              </a:rPr>
              <a:t>（</a:t>
            </a:r>
            <a:r>
              <a:rPr lang="en-US" altLang="zh-CN" sz="1600" b="1">
                <a:solidFill>
                  <a:srgbClr val="FF3300"/>
                </a:solidFill>
              </a:rPr>
              <a:t>δ</a:t>
            </a:r>
            <a:r>
              <a:rPr lang="zh-CN" altLang="en-US" sz="1600" b="1">
                <a:solidFill>
                  <a:srgbClr val="FF3300"/>
                </a:solidFill>
              </a:rPr>
              <a:t>－ </a:t>
            </a:r>
            <a:r>
              <a:rPr lang="en-US" altLang="zh-CN" sz="1600" b="1">
                <a:solidFill>
                  <a:srgbClr val="FF3300"/>
                </a:solidFill>
              </a:rPr>
              <a:t>Φ </a:t>
            </a:r>
            <a:r>
              <a:rPr lang="zh-CN" altLang="en-US" sz="1600" b="1">
                <a:solidFill>
                  <a:srgbClr val="FF3300"/>
                </a:solidFill>
              </a:rPr>
              <a:t>））（当</a:t>
            </a:r>
            <a:r>
              <a:rPr lang="en-US" altLang="zh-CN" sz="1600" b="1">
                <a:solidFill>
                  <a:srgbClr val="FF3300"/>
                </a:solidFill>
              </a:rPr>
              <a:t>t</a:t>
            </a:r>
            <a:r>
              <a:rPr lang="zh-CN" altLang="en-US" sz="1600" b="1">
                <a:solidFill>
                  <a:srgbClr val="FF3300"/>
                </a:solidFill>
              </a:rPr>
              <a:t>＝</a:t>
            </a:r>
            <a:r>
              <a:rPr lang="en-US" altLang="zh-CN" sz="1600" b="1">
                <a:solidFill>
                  <a:srgbClr val="FF3300"/>
                </a:solidFill>
              </a:rPr>
              <a:t>0</a:t>
            </a:r>
            <a:r>
              <a:rPr lang="zh-CN" altLang="en-US" sz="1600" b="1">
                <a:solidFill>
                  <a:srgbClr val="FF3300"/>
                </a:solidFill>
              </a:rPr>
              <a:t>）</a:t>
            </a:r>
          </a:p>
          <a:p>
            <a:pPr algn="ctr">
              <a:spcBef>
                <a:spcPct val="50000"/>
              </a:spcBef>
            </a:pPr>
            <a:r>
              <a:rPr lang="en-US" altLang="zh-CN" sz="1600" b="1">
                <a:solidFill>
                  <a:srgbClr val="FF3300"/>
                </a:solidFill>
              </a:rPr>
              <a:t>H= 90- </a:t>
            </a:r>
            <a:r>
              <a:rPr lang="zh-CN" altLang="en-US" sz="1600" b="1">
                <a:solidFill>
                  <a:srgbClr val="FF3300"/>
                </a:solidFill>
              </a:rPr>
              <a:t>（</a:t>
            </a:r>
            <a:r>
              <a:rPr lang="en-US" altLang="zh-CN" sz="1600" b="1">
                <a:solidFill>
                  <a:srgbClr val="FF3300"/>
                </a:solidFill>
              </a:rPr>
              <a:t>δ</a:t>
            </a:r>
            <a:r>
              <a:rPr lang="zh-CN" altLang="en-US" sz="1600" b="1">
                <a:solidFill>
                  <a:srgbClr val="FF3300"/>
                </a:solidFill>
              </a:rPr>
              <a:t>－ </a:t>
            </a:r>
            <a:r>
              <a:rPr lang="en-US" altLang="zh-CN" sz="1600" b="1">
                <a:solidFill>
                  <a:srgbClr val="FF3300"/>
                </a:solidFill>
              </a:rPr>
              <a:t>Φ </a:t>
            </a:r>
            <a:r>
              <a:rPr lang="zh-CN" altLang="en-US" sz="1600" b="1">
                <a:solidFill>
                  <a:srgbClr val="FF3300"/>
                </a:solidFill>
              </a:rPr>
              <a:t>）</a:t>
            </a:r>
          </a:p>
        </p:txBody>
      </p:sp>
      <p:sp>
        <p:nvSpPr>
          <p:cNvPr id="49156" name="AutoShape 4">
            <a:hlinkClick r:id="" action="ppaction://hlinkshowjump?jump=nextslide" highlightClick="1"/>
            <a:extLst>
              <a:ext uri="{FF2B5EF4-FFF2-40B4-BE49-F238E27FC236}">
                <a16:creationId xmlns:a16="http://schemas.microsoft.com/office/drawing/2014/main" id="{A9855A89-9DF2-4B47-B750-407527F2C466}"/>
              </a:ext>
            </a:extLst>
          </p:cNvPr>
          <p:cNvSpPr>
            <a:spLocks noChangeArrowheads="1"/>
          </p:cNvSpPr>
          <p:nvPr/>
        </p:nvSpPr>
        <p:spPr bwMode="auto">
          <a:xfrm>
            <a:off x="8534400" y="6172200"/>
            <a:ext cx="609600" cy="4572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57" name="Text Box 5">
            <a:extLst>
              <a:ext uri="{FF2B5EF4-FFF2-40B4-BE49-F238E27FC236}">
                <a16:creationId xmlns:a16="http://schemas.microsoft.com/office/drawing/2014/main" id="{0A59505A-D721-4CFA-8583-3E82155566DF}"/>
              </a:ext>
            </a:extLst>
          </p:cNvPr>
          <p:cNvSpPr txBox="1">
            <a:spLocks noChangeArrowheads="1"/>
          </p:cNvSpPr>
          <p:nvPr/>
        </p:nvSpPr>
        <p:spPr bwMode="auto">
          <a:xfrm>
            <a:off x="971550" y="1268413"/>
            <a:ext cx="4318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太阳高度推算</a:t>
            </a:r>
          </a:p>
        </p:txBody>
      </p:sp>
    </p:spTree>
  </p:cSld>
  <p:clrMapOvr>
    <a:masterClrMapping/>
  </p:clrMapOvr>
  <p:transition>
    <p:strips dir="rd"/>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8130" name="Picture 2" descr="地概100">
            <a:extLst>
              <a:ext uri="{FF2B5EF4-FFF2-40B4-BE49-F238E27FC236}">
                <a16:creationId xmlns:a16="http://schemas.microsoft.com/office/drawing/2014/main" id="{8881C773-AB3D-441D-B1AB-D12975A56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88900"/>
            <a:ext cx="4648200" cy="4564063"/>
          </a:xfrm>
          <a:prstGeom prst="rect">
            <a:avLst/>
          </a:prstGeom>
          <a:noFill/>
          <a:extLst>
            <a:ext uri="{909E8E84-426E-40DD-AFC4-6F175D3DCCD1}">
              <a14:hiddenFill xmlns:a14="http://schemas.microsoft.com/office/drawing/2010/main">
                <a:solidFill>
                  <a:srgbClr val="FFFFFF"/>
                </a:solidFill>
              </a14:hiddenFill>
            </a:ext>
          </a:extLst>
        </p:spPr>
      </p:pic>
      <p:sp>
        <p:nvSpPr>
          <p:cNvPr id="48131" name="Text Box 3">
            <a:extLst>
              <a:ext uri="{FF2B5EF4-FFF2-40B4-BE49-F238E27FC236}">
                <a16:creationId xmlns:a16="http://schemas.microsoft.com/office/drawing/2014/main" id="{F2F3FD10-A960-476F-9FBD-55309BF0D92E}"/>
              </a:ext>
            </a:extLst>
          </p:cNvPr>
          <p:cNvSpPr txBox="1">
            <a:spLocks noChangeArrowheads="1"/>
          </p:cNvSpPr>
          <p:nvPr/>
        </p:nvSpPr>
        <p:spPr bwMode="auto">
          <a:xfrm>
            <a:off x="685800" y="6096000"/>
            <a:ext cx="762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sp>
        <p:nvSpPr>
          <p:cNvPr id="48132" name="Text Box 4">
            <a:extLst>
              <a:ext uri="{FF2B5EF4-FFF2-40B4-BE49-F238E27FC236}">
                <a16:creationId xmlns:a16="http://schemas.microsoft.com/office/drawing/2014/main" id="{C6A7679F-3998-4E13-AD42-DFF6224D9A8F}"/>
              </a:ext>
            </a:extLst>
          </p:cNvPr>
          <p:cNvSpPr txBox="1">
            <a:spLocks noChangeArrowheads="1"/>
          </p:cNvSpPr>
          <p:nvPr/>
        </p:nvSpPr>
        <p:spPr bwMode="auto">
          <a:xfrm>
            <a:off x="107950" y="4724400"/>
            <a:ext cx="9144000"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600" b="1">
                <a:solidFill>
                  <a:srgbClr val="FF3300"/>
                </a:solidFill>
              </a:rPr>
              <a:t>Cos90°</a:t>
            </a:r>
            <a:r>
              <a:rPr lang="zh-CN" altLang="en-US" sz="1600" b="1">
                <a:solidFill>
                  <a:srgbClr val="FF3300"/>
                </a:solidFill>
              </a:rPr>
              <a:t>＝</a:t>
            </a:r>
            <a:r>
              <a:rPr lang="en-US" altLang="zh-CN" sz="1600" b="1">
                <a:solidFill>
                  <a:srgbClr val="FF3300"/>
                </a:solidFill>
              </a:rPr>
              <a:t>cos</a:t>
            </a:r>
            <a:r>
              <a:rPr lang="zh-CN" altLang="en-US" sz="1600" b="1">
                <a:solidFill>
                  <a:srgbClr val="FF3300"/>
                </a:solidFill>
              </a:rPr>
              <a:t>（</a:t>
            </a:r>
            <a:r>
              <a:rPr lang="en-US" altLang="zh-CN" sz="1600" b="1">
                <a:solidFill>
                  <a:srgbClr val="FF3300"/>
                </a:solidFill>
              </a:rPr>
              <a:t>90</a:t>
            </a:r>
            <a:r>
              <a:rPr lang="zh-CN" altLang="en-US" sz="1600" b="1">
                <a:solidFill>
                  <a:srgbClr val="FF3300"/>
                </a:solidFill>
              </a:rPr>
              <a:t>－ </a:t>
            </a:r>
            <a:r>
              <a:rPr lang="en-US" altLang="zh-CN" sz="1600" b="1">
                <a:solidFill>
                  <a:srgbClr val="FF3300"/>
                </a:solidFill>
              </a:rPr>
              <a:t>δ</a:t>
            </a:r>
            <a:r>
              <a:rPr lang="zh-CN" altLang="en-US" sz="1600" b="1">
                <a:solidFill>
                  <a:srgbClr val="FF3300"/>
                </a:solidFill>
              </a:rPr>
              <a:t>）</a:t>
            </a:r>
            <a:r>
              <a:rPr lang="en-US" altLang="zh-CN" sz="1600" b="1">
                <a:solidFill>
                  <a:srgbClr val="FF3300"/>
                </a:solidFill>
              </a:rPr>
              <a:t>cos</a:t>
            </a:r>
            <a:r>
              <a:rPr lang="zh-CN" altLang="en-US" sz="1600" b="1">
                <a:solidFill>
                  <a:srgbClr val="FF3300"/>
                </a:solidFill>
              </a:rPr>
              <a:t>（</a:t>
            </a:r>
            <a:r>
              <a:rPr lang="en-US" altLang="zh-CN" sz="1600" b="1">
                <a:solidFill>
                  <a:srgbClr val="FF3300"/>
                </a:solidFill>
              </a:rPr>
              <a:t>90 ° </a:t>
            </a:r>
            <a:r>
              <a:rPr lang="zh-CN" altLang="en-US" sz="1600" b="1">
                <a:solidFill>
                  <a:srgbClr val="FF3300"/>
                </a:solidFill>
              </a:rPr>
              <a:t>－ </a:t>
            </a:r>
            <a:r>
              <a:rPr lang="en-US" altLang="zh-CN" sz="1600" b="1">
                <a:solidFill>
                  <a:srgbClr val="FF3300"/>
                </a:solidFill>
              </a:rPr>
              <a:t>Φ</a:t>
            </a:r>
            <a:r>
              <a:rPr lang="en-US" altLang="zh-CN" sz="1600" b="1">
                <a:solidFill>
                  <a:srgbClr val="FF3300"/>
                </a:solidFill>
                <a:cs typeface="Arial" panose="020B0604020202020204" pitchFamily="34" charset="0"/>
              </a:rPr>
              <a:t> </a:t>
            </a:r>
            <a:r>
              <a:rPr lang="zh-CN" altLang="en-US" sz="1600" b="1">
                <a:solidFill>
                  <a:srgbClr val="FF3300"/>
                </a:solidFill>
              </a:rPr>
              <a:t>）</a:t>
            </a:r>
            <a:r>
              <a:rPr lang="en-US" altLang="zh-CN" sz="1600" b="1">
                <a:solidFill>
                  <a:srgbClr val="FF3300"/>
                </a:solidFill>
              </a:rPr>
              <a:t>+ sin </a:t>
            </a:r>
            <a:r>
              <a:rPr lang="zh-CN" altLang="en-US" sz="1600" b="1">
                <a:solidFill>
                  <a:srgbClr val="FF3300"/>
                </a:solidFill>
              </a:rPr>
              <a:t>（</a:t>
            </a:r>
            <a:r>
              <a:rPr lang="en-US" altLang="zh-CN" sz="1600" b="1">
                <a:solidFill>
                  <a:srgbClr val="FF3300"/>
                </a:solidFill>
              </a:rPr>
              <a:t>90 ° </a:t>
            </a:r>
            <a:r>
              <a:rPr lang="zh-CN" altLang="en-US" sz="1600" b="1">
                <a:solidFill>
                  <a:srgbClr val="FF3300"/>
                </a:solidFill>
              </a:rPr>
              <a:t>－</a:t>
            </a:r>
            <a:r>
              <a:rPr lang="en-US" altLang="zh-CN" sz="1600" b="1">
                <a:solidFill>
                  <a:srgbClr val="FF3300"/>
                </a:solidFill>
              </a:rPr>
              <a:t>δ</a:t>
            </a:r>
            <a:r>
              <a:rPr lang="zh-CN" altLang="en-US" sz="1600" b="1">
                <a:solidFill>
                  <a:srgbClr val="FF3300"/>
                </a:solidFill>
              </a:rPr>
              <a:t>） </a:t>
            </a:r>
            <a:r>
              <a:rPr lang="en-US" altLang="zh-CN" sz="1600" b="1">
                <a:solidFill>
                  <a:srgbClr val="FF3300"/>
                </a:solidFill>
              </a:rPr>
              <a:t>sin </a:t>
            </a:r>
            <a:r>
              <a:rPr lang="zh-CN" altLang="en-US" sz="1600" b="1">
                <a:solidFill>
                  <a:srgbClr val="FF3300"/>
                </a:solidFill>
              </a:rPr>
              <a:t>（</a:t>
            </a:r>
            <a:r>
              <a:rPr lang="en-US" altLang="zh-CN" sz="1600" b="1">
                <a:solidFill>
                  <a:srgbClr val="FF3300"/>
                </a:solidFill>
              </a:rPr>
              <a:t>90 ° </a:t>
            </a:r>
            <a:r>
              <a:rPr lang="zh-CN" altLang="en-US" sz="1600" b="1">
                <a:solidFill>
                  <a:srgbClr val="FF3300"/>
                </a:solidFill>
              </a:rPr>
              <a:t>－ </a:t>
            </a:r>
            <a:r>
              <a:rPr lang="en-US" altLang="zh-CN" sz="1600" b="1">
                <a:solidFill>
                  <a:srgbClr val="FF3300"/>
                </a:solidFill>
              </a:rPr>
              <a:t>Φ</a:t>
            </a:r>
            <a:r>
              <a:rPr lang="en-US" altLang="zh-CN" sz="1600" b="1">
                <a:solidFill>
                  <a:srgbClr val="FF3300"/>
                </a:solidFill>
                <a:cs typeface="Arial" panose="020B0604020202020204" pitchFamily="34" charset="0"/>
              </a:rPr>
              <a:t> </a:t>
            </a:r>
            <a:r>
              <a:rPr lang="zh-CN" altLang="en-US" sz="1600" b="1">
                <a:solidFill>
                  <a:srgbClr val="FF3300"/>
                </a:solidFill>
              </a:rPr>
              <a:t>）</a:t>
            </a:r>
            <a:r>
              <a:rPr lang="en-US" altLang="zh-CN" sz="1600" b="1">
                <a:solidFill>
                  <a:srgbClr val="FF3300"/>
                </a:solidFill>
              </a:rPr>
              <a:t>cost</a:t>
            </a:r>
          </a:p>
          <a:p>
            <a:pPr algn="ctr">
              <a:spcBef>
                <a:spcPct val="50000"/>
              </a:spcBef>
            </a:pPr>
            <a:r>
              <a:rPr lang="en-US" altLang="zh-CN" sz="1600" b="1">
                <a:solidFill>
                  <a:srgbClr val="FF3300"/>
                </a:solidFill>
              </a:rPr>
              <a:t>0=cos</a:t>
            </a:r>
            <a:r>
              <a:rPr lang="zh-CN" altLang="en-US" sz="1600" b="1">
                <a:solidFill>
                  <a:srgbClr val="FF3300"/>
                </a:solidFill>
              </a:rPr>
              <a:t>（</a:t>
            </a:r>
            <a:r>
              <a:rPr lang="en-US" altLang="zh-CN" sz="1600" b="1">
                <a:solidFill>
                  <a:srgbClr val="FF3300"/>
                </a:solidFill>
              </a:rPr>
              <a:t>90</a:t>
            </a:r>
            <a:r>
              <a:rPr lang="zh-CN" altLang="en-US" sz="1600" b="1">
                <a:solidFill>
                  <a:srgbClr val="FF3300"/>
                </a:solidFill>
              </a:rPr>
              <a:t>－ </a:t>
            </a:r>
            <a:r>
              <a:rPr lang="en-US" altLang="zh-CN" sz="1600" b="1">
                <a:solidFill>
                  <a:srgbClr val="FF3300"/>
                </a:solidFill>
              </a:rPr>
              <a:t>δ</a:t>
            </a:r>
            <a:r>
              <a:rPr lang="zh-CN" altLang="en-US" sz="1600" b="1">
                <a:solidFill>
                  <a:srgbClr val="FF3300"/>
                </a:solidFill>
              </a:rPr>
              <a:t>）</a:t>
            </a:r>
            <a:r>
              <a:rPr lang="en-US" altLang="zh-CN" sz="1600" b="1">
                <a:solidFill>
                  <a:srgbClr val="FF3300"/>
                </a:solidFill>
              </a:rPr>
              <a:t>cos</a:t>
            </a:r>
            <a:r>
              <a:rPr lang="zh-CN" altLang="en-US" sz="1600" b="1">
                <a:solidFill>
                  <a:srgbClr val="FF3300"/>
                </a:solidFill>
              </a:rPr>
              <a:t>（</a:t>
            </a:r>
            <a:r>
              <a:rPr lang="en-US" altLang="zh-CN" sz="1600" b="1">
                <a:solidFill>
                  <a:srgbClr val="FF3300"/>
                </a:solidFill>
              </a:rPr>
              <a:t>90 ° </a:t>
            </a:r>
            <a:r>
              <a:rPr lang="zh-CN" altLang="en-US" sz="1600" b="1">
                <a:solidFill>
                  <a:srgbClr val="FF3300"/>
                </a:solidFill>
              </a:rPr>
              <a:t>－ </a:t>
            </a:r>
            <a:r>
              <a:rPr lang="en-US" altLang="zh-CN" sz="1600" b="1">
                <a:solidFill>
                  <a:srgbClr val="FF3300"/>
                </a:solidFill>
              </a:rPr>
              <a:t>Φ</a:t>
            </a:r>
            <a:r>
              <a:rPr lang="en-US" altLang="zh-CN" sz="1600" b="1">
                <a:solidFill>
                  <a:srgbClr val="FF3300"/>
                </a:solidFill>
                <a:cs typeface="Arial" panose="020B0604020202020204" pitchFamily="34" charset="0"/>
              </a:rPr>
              <a:t> </a:t>
            </a:r>
            <a:r>
              <a:rPr lang="zh-CN" altLang="en-US" sz="1600" b="1">
                <a:solidFill>
                  <a:srgbClr val="FF3300"/>
                </a:solidFill>
              </a:rPr>
              <a:t>）</a:t>
            </a:r>
            <a:r>
              <a:rPr lang="en-US" altLang="zh-CN" sz="1600" b="1">
                <a:solidFill>
                  <a:srgbClr val="FF3300"/>
                </a:solidFill>
              </a:rPr>
              <a:t>+ sin </a:t>
            </a:r>
            <a:r>
              <a:rPr lang="zh-CN" altLang="en-US" sz="1600" b="1">
                <a:solidFill>
                  <a:srgbClr val="FF3300"/>
                </a:solidFill>
              </a:rPr>
              <a:t>（</a:t>
            </a:r>
            <a:r>
              <a:rPr lang="en-US" altLang="zh-CN" sz="1600" b="1">
                <a:solidFill>
                  <a:srgbClr val="FF3300"/>
                </a:solidFill>
              </a:rPr>
              <a:t>90 ° </a:t>
            </a:r>
            <a:r>
              <a:rPr lang="zh-CN" altLang="en-US" sz="1600" b="1">
                <a:solidFill>
                  <a:srgbClr val="FF3300"/>
                </a:solidFill>
              </a:rPr>
              <a:t>－</a:t>
            </a:r>
            <a:r>
              <a:rPr lang="en-US" altLang="zh-CN" sz="1600" b="1">
                <a:solidFill>
                  <a:srgbClr val="FF3300"/>
                </a:solidFill>
              </a:rPr>
              <a:t>δ</a:t>
            </a:r>
            <a:r>
              <a:rPr lang="zh-CN" altLang="en-US" sz="1600" b="1">
                <a:solidFill>
                  <a:srgbClr val="FF3300"/>
                </a:solidFill>
              </a:rPr>
              <a:t>） </a:t>
            </a:r>
            <a:r>
              <a:rPr lang="en-US" altLang="zh-CN" sz="1600" b="1">
                <a:solidFill>
                  <a:srgbClr val="FF3300"/>
                </a:solidFill>
              </a:rPr>
              <a:t>sin </a:t>
            </a:r>
            <a:r>
              <a:rPr lang="zh-CN" altLang="en-US" sz="1600" b="1">
                <a:solidFill>
                  <a:srgbClr val="FF3300"/>
                </a:solidFill>
              </a:rPr>
              <a:t>（</a:t>
            </a:r>
            <a:r>
              <a:rPr lang="en-US" altLang="zh-CN" sz="1600" b="1">
                <a:solidFill>
                  <a:srgbClr val="FF3300"/>
                </a:solidFill>
              </a:rPr>
              <a:t>90 ° </a:t>
            </a:r>
            <a:r>
              <a:rPr lang="zh-CN" altLang="en-US" sz="1600" b="1">
                <a:solidFill>
                  <a:srgbClr val="FF3300"/>
                </a:solidFill>
              </a:rPr>
              <a:t>－ </a:t>
            </a:r>
            <a:r>
              <a:rPr lang="en-US" altLang="zh-CN" sz="1600" b="1">
                <a:solidFill>
                  <a:srgbClr val="FF3300"/>
                </a:solidFill>
              </a:rPr>
              <a:t>Φ</a:t>
            </a:r>
            <a:r>
              <a:rPr lang="en-US" altLang="zh-CN" sz="1600" b="1">
                <a:solidFill>
                  <a:srgbClr val="FF3300"/>
                </a:solidFill>
                <a:cs typeface="Arial" panose="020B0604020202020204" pitchFamily="34" charset="0"/>
              </a:rPr>
              <a:t> </a:t>
            </a:r>
            <a:r>
              <a:rPr lang="zh-CN" altLang="en-US" sz="1600" b="1">
                <a:solidFill>
                  <a:srgbClr val="FF3300"/>
                </a:solidFill>
              </a:rPr>
              <a:t>）</a:t>
            </a:r>
            <a:r>
              <a:rPr lang="en-US" altLang="zh-CN" sz="1600" b="1">
                <a:solidFill>
                  <a:srgbClr val="FF3300"/>
                </a:solidFill>
              </a:rPr>
              <a:t>cost</a:t>
            </a:r>
          </a:p>
          <a:p>
            <a:pPr>
              <a:spcBef>
                <a:spcPct val="50000"/>
              </a:spcBef>
            </a:pPr>
            <a:r>
              <a:rPr lang="en-US" altLang="zh-CN" sz="1600" b="1">
                <a:solidFill>
                  <a:srgbClr val="FF3300"/>
                </a:solidFill>
              </a:rPr>
              <a:t>cost</a:t>
            </a:r>
            <a:r>
              <a:rPr lang="zh-CN" altLang="en-US" sz="1600" b="1">
                <a:solidFill>
                  <a:srgbClr val="FF3300"/>
                </a:solidFill>
              </a:rPr>
              <a:t>＝ －</a:t>
            </a:r>
            <a:r>
              <a:rPr lang="en-US" altLang="zh-CN" sz="1600" b="1">
                <a:solidFill>
                  <a:srgbClr val="FF3300"/>
                </a:solidFill>
              </a:rPr>
              <a:t>cos</a:t>
            </a:r>
            <a:r>
              <a:rPr lang="zh-CN" altLang="en-US" sz="1600" b="1">
                <a:solidFill>
                  <a:srgbClr val="FF3300"/>
                </a:solidFill>
              </a:rPr>
              <a:t>（</a:t>
            </a:r>
            <a:r>
              <a:rPr lang="en-US" altLang="zh-CN" sz="1600" b="1">
                <a:solidFill>
                  <a:srgbClr val="FF3300"/>
                </a:solidFill>
              </a:rPr>
              <a:t>90</a:t>
            </a:r>
            <a:r>
              <a:rPr lang="zh-CN" altLang="en-US" sz="1600" b="1">
                <a:solidFill>
                  <a:srgbClr val="FF3300"/>
                </a:solidFill>
              </a:rPr>
              <a:t>－ </a:t>
            </a:r>
            <a:r>
              <a:rPr lang="en-US" altLang="zh-CN" sz="1600" b="1">
                <a:solidFill>
                  <a:srgbClr val="FF3300"/>
                </a:solidFill>
              </a:rPr>
              <a:t>δ</a:t>
            </a:r>
            <a:r>
              <a:rPr lang="zh-CN" altLang="en-US" sz="1600" b="1">
                <a:solidFill>
                  <a:srgbClr val="FF3300"/>
                </a:solidFill>
              </a:rPr>
              <a:t>）</a:t>
            </a:r>
            <a:r>
              <a:rPr lang="en-US" altLang="zh-CN" sz="1600" b="1">
                <a:solidFill>
                  <a:srgbClr val="FF3300"/>
                </a:solidFill>
              </a:rPr>
              <a:t>cos</a:t>
            </a:r>
            <a:r>
              <a:rPr lang="zh-CN" altLang="en-US" sz="1600" b="1">
                <a:solidFill>
                  <a:srgbClr val="FF3300"/>
                </a:solidFill>
              </a:rPr>
              <a:t>（</a:t>
            </a:r>
            <a:r>
              <a:rPr lang="en-US" altLang="zh-CN" sz="1600" b="1">
                <a:solidFill>
                  <a:srgbClr val="FF3300"/>
                </a:solidFill>
              </a:rPr>
              <a:t>90 ° </a:t>
            </a:r>
            <a:r>
              <a:rPr lang="zh-CN" altLang="en-US" sz="1600" b="1">
                <a:solidFill>
                  <a:srgbClr val="FF3300"/>
                </a:solidFill>
              </a:rPr>
              <a:t>－ </a:t>
            </a:r>
            <a:r>
              <a:rPr lang="en-US" altLang="zh-CN" sz="1600" b="1">
                <a:solidFill>
                  <a:srgbClr val="FF3300"/>
                </a:solidFill>
              </a:rPr>
              <a:t>Φ</a:t>
            </a:r>
            <a:r>
              <a:rPr lang="en-US" altLang="zh-CN" sz="1600" b="1">
                <a:solidFill>
                  <a:srgbClr val="FF3300"/>
                </a:solidFill>
                <a:cs typeface="Arial" panose="020B0604020202020204" pitchFamily="34" charset="0"/>
              </a:rPr>
              <a:t> </a:t>
            </a:r>
            <a:r>
              <a:rPr lang="zh-CN" altLang="en-US" sz="1600" b="1">
                <a:solidFill>
                  <a:srgbClr val="FF3300"/>
                </a:solidFill>
              </a:rPr>
              <a:t>） </a:t>
            </a:r>
            <a:r>
              <a:rPr lang="en-US" altLang="zh-CN" sz="1600" b="1">
                <a:solidFill>
                  <a:srgbClr val="FF3300"/>
                </a:solidFill>
              </a:rPr>
              <a:t>/ sin </a:t>
            </a:r>
            <a:r>
              <a:rPr lang="zh-CN" altLang="en-US" sz="1600" b="1">
                <a:solidFill>
                  <a:srgbClr val="FF3300"/>
                </a:solidFill>
              </a:rPr>
              <a:t>（</a:t>
            </a:r>
            <a:r>
              <a:rPr lang="en-US" altLang="zh-CN" sz="1600" b="1">
                <a:solidFill>
                  <a:srgbClr val="FF3300"/>
                </a:solidFill>
              </a:rPr>
              <a:t>90 ° </a:t>
            </a:r>
            <a:r>
              <a:rPr lang="zh-CN" altLang="en-US" sz="1600" b="1">
                <a:solidFill>
                  <a:srgbClr val="FF3300"/>
                </a:solidFill>
              </a:rPr>
              <a:t>－</a:t>
            </a:r>
            <a:r>
              <a:rPr lang="en-US" altLang="zh-CN" sz="1600" b="1">
                <a:solidFill>
                  <a:srgbClr val="FF3300"/>
                </a:solidFill>
              </a:rPr>
              <a:t>δ</a:t>
            </a:r>
            <a:r>
              <a:rPr lang="zh-CN" altLang="en-US" sz="1600" b="1">
                <a:solidFill>
                  <a:srgbClr val="FF3300"/>
                </a:solidFill>
              </a:rPr>
              <a:t>） </a:t>
            </a:r>
            <a:r>
              <a:rPr lang="en-US" altLang="zh-CN" sz="1600" b="1">
                <a:solidFill>
                  <a:srgbClr val="FF3300"/>
                </a:solidFill>
              </a:rPr>
              <a:t>sin </a:t>
            </a:r>
            <a:r>
              <a:rPr lang="zh-CN" altLang="en-US" sz="1600" b="1">
                <a:solidFill>
                  <a:srgbClr val="FF3300"/>
                </a:solidFill>
              </a:rPr>
              <a:t>（</a:t>
            </a:r>
            <a:r>
              <a:rPr lang="en-US" altLang="zh-CN" sz="1600" b="1">
                <a:solidFill>
                  <a:srgbClr val="FF3300"/>
                </a:solidFill>
              </a:rPr>
              <a:t>90 ° </a:t>
            </a:r>
            <a:r>
              <a:rPr lang="zh-CN" altLang="en-US" sz="1600" b="1">
                <a:solidFill>
                  <a:srgbClr val="FF3300"/>
                </a:solidFill>
              </a:rPr>
              <a:t>－ </a:t>
            </a:r>
            <a:r>
              <a:rPr lang="en-US" altLang="zh-CN" sz="1600" b="1">
                <a:solidFill>
                  <a:srgbClr val="FF3300"/>
                </a:solidFill>
              </a:rPr>
              <a:t>Φ</a:t>
            </a:r>
            <a:r>
              <a:rPr lang="en-US" altLang="zh-CN" sz="1600" b="1">
                <a:solidFill>
                  <a:srgbClr val="FF3300"/>
                </a:solidFill>
                <a:cs typeface="Arial" panose="020B0604020202020204" pitchFamily="34" charset="0"/>
              </a:rPr>
              <a:t> </a:t>
            </a:r>
            <a:r>
              <a:rPr lang="zh-CN" altLang="en-US" sz="1600" b="1">
                <a:solidFill>
                  <a:srgbClr val="FF3300"/>
                </a:solidFill>
              </a:rPr>
              <a:t>） </a:t>
            </a:r>
          </a:p>
          <a:p>
            <a:pPr>
              <a:spcBef>
                <a:spcPct val="50000"/>
              </a:spcBef>
            </a:pPr>
            <a:r>
              <a:rPr lang="zh-CN" altLang="en-US" sz="1600">
                <a:solidFill>
                  <a:srgbClr val="FF3300"/>
                </a:solidFill>
              </a:rPr>
              <a:t>       </a:t>
            </a:r>
            <a:r>
              <a:rPr lang="en-US" altLang="zh-CN" sz="1600">
                <a:solidFill>
                  <a:srgbClr val="FF3300"/>
                </a:solidFill>
              </a:rPr>
              <a:t>=</a:t>
            </a:r>
            <a:r>
              <a:rPr lang="zh-CN" altLang="en-US" sz="1600">
                <a:solidFill>
                  <a:srgbClr val="FF3300"/>
                </a:solidFill>
              </a:rPr>
              <a:t>－ </a:t>
            </a:r>
            <a:r>
              <a:rPr lang="en-US" altLang="zh-CN" sz="1600" b="1">
                <a:solidFill>
                  <a:srgbClr val="FF3300"/>
                </a:solidFill>
              </a:rPr>
              <a:t>sin δ sin Φ</a:t>
            </a:r>
            <a:r>
              <a:rPr lang="en-US" altLang="zh-CN" sz="1600" b="1">
                <a:solidFill>
                  <a:srgbClr val="FF3300"/>
                </a:solidFill>
                <a:cs typeface="Arial" panose="020B0604020202020204" pitchFamily="34" charset="0"/>
              </a:rPr>
              <a:t> / </a:t>
            </a:r>
            <a:r>
              <a:rPr lang="en-US" altLang="zh-CN" sz="1600" b="1">
                <a:solidFill>
                  <a:srgbClr val="FF3300"/>
                </a:solidFill>
              </a:rPr>
              <a:t>cosδcosΦ</a:t>
            </a:r>
            <a:r>
              <a:rPr lang="en-US" altLang="zh-CN" sz="1600" b="1">
                <a:solidFill>
                  <a:srgbClr val="FF3300"/>
                </a:solidFill>
                <a:cs typeface="Arial" panose="020B0604020202020204" pitchFamily="34" charset="0"/>
              </a:rPr>
              <a:t> </a:t>
            </a:r>
            <a:endParaRPr lang="en-US" altLang="zh-CN" sz="1600" b="1">
              <a:solidFill>
                <a:srgbClr val="FF3300"/>
              </a:solidFill>
            </a:endParaRPr>
          </a:p>
          <a:p>
            <a:pPr>
              <a:spcBef>
                <a:spcPct val="50000"/>
              </a:spcBef>
            </a:pPr>
            <a:r>
              <a:rPr lang="en-US" altLang="zh-CN" sz="1600" b="1">
                <a:solidFill>
                  <a:srgbClr val="FF3300"/>
                </a:solidFill>
              </a:rPr>
              <a:t>         = </a:t>
            </a:r>
            <a:r>
              <a:rPr lang="zh-CN" altLang="en-US" sz="1600" b="1">
                <a:solidFill>
                  <a:srgbClr val="FF3300"/>
                </a:solidFill>
              </a:rPr>
              <a:t>－</a:t>
            </a:r>
            <a:r>
              <a:rPr lang="en-US" altLang="zh-CN" sz="1600" b="1">
                <a:solidFill>
                  <a:srgbClr val="FF3300"/>
                </a:solidFill>
              </a:rPr>
              <a:t>tgΦ tgδ</a:t>
            </a:r>
            <a:endParaRPr lang="en-US" altLang="zh-CN" sz="1600">
              <a:solidFill>
                <a:srgbClr val="FF3300"/>
              </a:solidFill>
            </a:endParaRPr>
          </a:p>
        </p:txBody>
      </p:sp>
      <p:sp>
        <p:nvSpPr>
          <p:cNvPr id="48133" name="AutoShape 5">
            <a:hlinkClick r:id="rId3" action="ppaction://hlinksldjump" highlightClick="1"/>
            <a:extLst>
              <a:ext uri="{FF2B5EF4-FFF2-40B4-BE49-F238E27FC236}">
                <a16:creationId xmlns:a16="http://schemas.microsoft.com/office/drawing/2014/main" id="{7F92E232-0976-433A-8974-563A8DE453FB}"/>
              </a:ext>
            </a:extLst>
          </p:cNvPr>
          <p:cNvSpPr>
            <a:spLocks noChangeArrowheads="1"/>
          </p:cNvSpPr>
          <p:nvPr/>
        </p:nvSpPr>
        <p:spPr bwMode="auto">
          <a:xfrm>
            <a:off x="8305800" y="6248400"/>
            <a:ext cx="609600" cy="609600"/>
          </a:xfrm>
          <a:prstGeom prst="actionButtonForwardNex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34" name="Text Box 6">
            <a:extLst>
              <a:ext uri="{FF2B5EF4-FFF2-40B4-BE49-F238E27FC236}">
                <a16:creationId xmlns:a16="http://schemas.microsoft.com/office/drawing/2014/main" id="{E09C50FD-BB7F-41FF-8A67-7ABA8E369F6D}"/>
              </a:ext>
            </a:extLst>
          </p:cNvPr>
          <p:cNvSpPr txBox="1">
            <a:spLocks noChangeArrowheads="1"/>
          </p:cNvSpPr>
          <p:nvPr/>
        </p:nvSpPr>
        <p:spPr bwMode="auto">
          <a:xfrm>
            <a:off x="900113" y="1341438"/>
            <a:ext cx="50482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半昼推算弧</a:t>
            </a:r>
          </a:p>
        </p:txBody>
      </p:sp>
    </p:spTree>
  </p:cSld>
  <p:clrMapOvr>
    <a:masterClrMapping/>
  </p:clrMapOvr>
  <p:transition>
    <p:strips dir="rd"/>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5" name="Rectangle 3">
            <a:extLst>
              <a:ext uri="{FF2B5EF4-FFF2-40B4-BE49-F238E27FC236}">
                <a16:creationId xmlns:a16="http://schemas.microsoft.com/office/drawing/2014/main" id="{3BD37DC6-A103-4088-A41B-CBB67B456AD5}"/>
              </a:ext>
            </a:extLst>
          </p:cNvPr>
          <p:cNvSpPr>
            <a:spLocks noChangeArrowheads="1"/>
          </p:cNvSpPr>
          <p:nvPr/>
        </p:nvSpPr>
        <p:spPr bwMode="auto">
          <a:xfrm>
            <a:off x="3014663" y="173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54274" name="Picture 2">
            <a:extLst>
              <a:ext uri="{FF2B5EF4-FFF2-40B4-BE49-F238E27FC236}">
                <a16:creationId xmlns:a16="http://schemas.microsoft.com/office/drawing/2014/main" id="{22AD3493-CB4A-4368-AB33-71EC54EFA4FD}"/>
              </a:ext>
            </a:extLst>
          </p:cNvPr>
          <p:cNvPicPr>
            <a:picLocks noChangeAspect="1" noChangeArrowheads="1"/>
          </p:cNvPicPr>
          <p:nvPr/>
        </p:nvPicPr>
        <p:blipFill>
          <a:blip r:embed="rId2">
            <a:grayscl/>
            <a:biLevel thresh="50000"/>
            <a:extLst>
              <a:ext uri="{28A0092B-C50C-407E-A947-70E740481C1C}">
                <a14:useLocalDpi xmlns:a14="http://schemas.microsoft.com/office/drawing/2010/main" val="0"/>
              </a:ext>
            </a:extLst>
          </a:blip>
          <a:srcRect/>
          <a:stretch>
            <a:fillRect/>
          </a:stretch>
        </p:blipFill>
        <p:spPr bwMode="auto">
          <a:xfrm>
            <a:off x="1631950" y="228600"/>
            <a:ext cx="5389563" cy="5867400"/>
          </a:xfrm>
          <a:prstGeom prst="rect">
            <a:avLst/>
          </a:prstGeom>
          <a:noFill/>
          <a:extLst>
            <a:ext uri="{909E8E84-426E-40DD-AFC4-6F175D3DCCD1}">
              <a14:hiddenFill xmlns:a14="http://schemas.microsoft.com/office/drawing/2010/main">
                <a:solidFill>
                  <a:srgbClr val="FFFFFF"/>
                </a:solidFill>
              </a14:hiddenFill>
            </a:ext>
          </a:extLst>
        </p:spPr>
      </p:pic>
      <p:sp>
        <p:nvSpPr>
          <p:cNvPr id="54276" name="Text Box 4">
            <a:extLst>
              <a:ext uri="{FF2B5EF4-FFF2-40B4-BE49-F238E27FC236}">
                <a16:creationId xmlns:a16="http://schemas.microsoft.com/office/drawing/2014/main" id="{DEEF094B-8CD3-4E20-AE49-5F409CC457CD}"/>
              </a:ext>
            </a:extLst>
          </p:cNvPr>
          <p:cNvSpPr txBox="1">
            <a:spLocks noChangeArrowheads="1"/>
          </p:cNvSpPr>
          <p:nvPr/>
        </p:nvSpPr>
        <p:spPr bwMode="auto">
          <a:xfrm>
            <a:off x="7391400" y="1828800"/>
            <a:ext cx="6096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极移的轨迹</a:t>
            </a:r>
          </a:p>
        </p:txBody>
      </p:sp>
      <p:sp>
        <p:nvSpPr>
          <p:cNvPr id="54277" name="AutoShape 5">
            <a:hlinkClick r:id="rId3" action="ppaction://hlinksldjump" highlightClick="1"/>
            <a:extLst>
              <a:ext uri="{FF2B5EF4-FFF2-40B4-BE49-F238E27FC236}">
                <a16:creationId xmlns:a16="http://schemas.microsoft.com/office/drawing/2014/main" id="{F4F3F587-473C-43AB-9699-F7BDA394390B}"/>
              </a:ext>
            </a:extLst>
          </p:cNvPr>
          <p:cNvSpPr>
            <a:spLocks noChangeArrowheads="1"/>
          </p:cNvSpPr>
          <p:nvPr/>
        </p:nvSpPr>
        <p:spPr bwMode="auto">
          <a:xfrm>
            <a:off x="7885113" y="6237288"/>
            <a:ext cx="863600" cy="620712"/>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trips dir="rd"/>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0179" name="Picture 3">
            <a:extLst>
              <a:ext uri="{FF2B5EF4-FFF2-40B4-BE49-F238E27FC236}">
                <a16:creationId xmlns:a16="http://schemas.microsoft.com/office/drawing/2014/main" id="{9C77F695-D603-472C-8C24-A195058DC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581400"/>
            <a:ext cx="7273925"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AutoShape 5">
            <a:hlinkClick r:id="rId3" action="ppaction://hlinksldjump" highlightClick="1"/>
            <a:extLst>
              <a:ext uri="{FF2B5EF4-FFF2-40B4-BE49-F238E27FC236}">
                <a16:creationId xmlns:a16="http://schemas.microsoft.com/office/drawing/2014/main" id="{AB2F48D3-209D-4C2D-83FE-79795ACC27CE}"/>
              </a:ext>
            </a:extLst>
          </p:cNvPr>
          <p:cNvSpPr>
            <a:spLocks noChangeArrowheads="1"/>
          </p:cNvSpPr>
          <p:nvPr/>
        </p:nvSpPr>
        <p:spPr bwMode="auto">
          <a:xfrm>
            <a:off x="8388350" y="5805488"/>
            <a:ext cx="755650" cy="431800"/>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0182" name="Picture 6" descr="地轴进动">
            <a:extLst>
              <a:ext uri="{FF2B5EF4-FFF2-40B4-BE49-F238E27FC236}">
                <a16:creationId xmlns:a16="http://schemas.microsoft.com/office/drawing/2014/main" id="{B0AE35F7-07FC-4163-8C10-A35FB0EB53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404813"/>
            <a:ext cx="4537075" cy="29194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trips dir="rd"/>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5298" name="Object 2">
            <a:extLst>
              <a:ext uri="{FF2B5EF4-FFF2-40B4-BE49-F238E27FC236}">
                <a16:creationId xmlns:a16="http://schemas.microsoft.com/office/drawing/2014/main" id="{42023F3D-CFC3-42D6-9BDA-6D0D11754983}"/>
              </a:ext>
            </a:extLst>
          </p:cNvPr>
          <p:cNvGraphicFramePr>
            <a:graphicFrameLocks noChangeAspect="1"/>
          </p:cNvGraphicFramePr>
          <p:nvPr/>
        </p:nvGraphicFramePr>
        <p:xfrm>
          <a:off x="1295400" y="381000"/>
          <a:ext cx="6858000" cy="4502150"/>
        </p:xfrm>
        <a:graphic>
          <a:graphicData uri="http://schemas.openxmlformats.org/presentationml/2006/ole">
            <mc:AlternateContent xmlns:mc="http://schemas.openxmlformats.org/markup-compatibility/2006">
              <mc:Choice xmlns:v="urn:schemas-microsoft-com:vml" Requires="v">
                <p:oleObj spid="_x0000_s55301" name="BMP 图像" r:id="rId3" imgW="3381847" imgH="2219635" progId="Paint.Picture">
                  <p:embed/>
                </p:oleObj>
              </mc:Choice>
              <mc:Fallback>
                <p:oleObj name="BMP 图像" r:id="rId3" imgW="3381847" imgH="2219635"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381000"/>
                        <a:ext cx="6858000"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299" name="Text Box 3">
            <a:extLst>
              <a:ext uri="{FF2B5EF4-FFF2-40B4-BE49-F238E27FC236}">
                <a16:creationId xmlns:a16="http://schemas.microsoft.com/office/drawing/2014/main" id="{B416E290-094C-484D-9F86-D33252763EEF}"/>
              </a:ext>
            </a:extLst>
          </p:cNvPr>
          <p:cNvSpPr txBox="1">
            <a:spLocks noChangeArrowheads="1"/>
          </p:cNvSpPr>
          <p:nvPr/>
        </p:nvSpPr>
        <p:spPr bwMode="auto">
          <a:xfrm>
            <a:off x="1619250" y="5181600"/>
            <a:ext cx="58324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t>因为</a:t>
            </a:r>
            <a:r>
              <a:rPr lang="en-US" altLang="zh-CN" sz="2000"/>
              <a:t>P1﹥P2,</a:t>
            </a:r>
            <a:r>
              <a:rPr lang="zh-CN" altLang="en-US" sz="2000"/>
              <a:t>而</a:t>
            </a:r>
            <a:r>
              <a:rPr lang="en-US" altLang="zh-CN" sz="2000"/>
              <a:t>OC1=OC2, </a:t>
            </a:r>
            <a:r>
              <a:rPr lang="zh-CN" altLang="en-US" sz="2000"/>
              <a:t>所以力矩</a:t>
            </a:r>
            <a:r>
              <a:rPr lang="en-US" altLang="zh-CN" sz="2000"/>
              <a:t>M1﹥M2</a:t>
            </a:r>
          </a:p>
        </p:txBody>
      </p:sp>
      <p:sp>
        <p:nvSpPr>
          <p:cNvPr id="55300" name="AutoShape 4">
            <a:hlinkClick r:id="rId5" action="ppaction://hlinksldjump" highlightClick="1"/>
            <a:extLst>
              <a:ext uri="{FF2B5EF4-FFF2-40B4-BE49-F238E27FC236}">
                <a16:creationId xmlns:a16="http://schemas.microsoft.com/office/drawing/2014/main" id="{87DD9B82-22F7-4C6E-B0D4-416BF7A81D5D}"/>
              </a:ext>
            </a:extLst>
          </p:cNvPr>
          <p:cNvSpPr>
            <a:spLocks noChangeArrowheads="1"/>
          </p:cNvSpPr>
          <p:nvPr/>
        </p:nvSpPr>
        <p:spPr bwMode="auto">
          <a:xfrm>
            <a:off x="7924800" y="5715000"/>
            <a:ext cx="838200" cy="609600"/>
          </a:xfrm>
          <a:prstGeom prst="actionButtonForwardNex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strips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Text Box 4">
            <a:extLst>
              <a:ext uri="{FF2B5EF4-FFF2-40B4-BE49-F238E27FC236}">
                <a16:creationId xmlns:a16="http://schemas.microsoft.com/office/drawing/2014/main" id="{7F443BCE-C9FC-48E4-9CFA-87B285FFABD5}"/>
              </a:ext>
            </a:extLst>
          </p:cNvPr>
          <p:cNvSpPr txBox="1">
            <a:spLocks noChangeArrowheads="1"/>
          </p:cNvSpPr>
          <p:nvPr/>
        </p:nvSpPr>
        <p:spPr bwMode="auto">
          <a:xfrm>
            <a:off x="179388" y="193675"/>
            <a:ext cx="8964612" cy="629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t>6</a:t>
            </a:r>
            <a:r>
              <a:rPr lang="zh-CN" altLang="en-US" sz="2400" b="1"/>
              <a:t>．</a:t>
            </a:r>
            <a:r>
              <a:rPr lang="zh-CN" altLang="en-US" sz="2400" b="1">
                <a:solidFill>
                  <a:srgbClr val="CC3300"/>
                </a:solidFill>
              </a:rPr>
              <a:t>章动</a:t>
            </a:r>
            <a:r>
              <a:rPr lang="zh-CN" altLang="en-US" sz="2400" b="1"/>
              <a:t>  由于黄白交点的西移，月球对地球赤道突出部分的吸引随之作周期性的变化。使得天极在星空中移动，和岁差相似，在天球上表现为真天极在绕黄极运动同时，还围绕其平天极作周期性运动，不过轨道是一个很小的椭圆，周期大约为十八年七个月，这种运动叫章动。同样，太阳对地球的引力作用也具有周期性的变化，并起相应周期的章动，但数值更小，表现为章动的一个分量，这是地球的第六种运动。</a:t>
            </a:r>
          </a:p>
          <a:p>
            <a:endParaRPr lang="zh-CN" altLang="en-US" sz="2400" b="1"/>
          </a:p>
          <a:p>
            <a:r>
              <a:rPr lang="en-US" altLang="zh-CN" sz="2400" b="1"/>
              <a:t>7</a:t>
            </a:r>
            <a:r>
              <a:rPr lang="zh-CN" altLang="en-US" sz="2400" b="1"/>
              <a:t>．</a:t>
            </a:r>
            <a:r>
              <a:rPr lang="zh-CN" altLang="en-US" sz="2400" b="1">
                <a:solidFill>
                  <a:srgbClr val="CC3300"/>
                </a:solidFill>
              </a:rPr>
              <a:t>轨道偏心率的变化</a:t>
            </a:r>
            <a:r>
              <a:rPr lang="zh-CN" altLang="en-US" sz="2400" b="1"/>
              <a:t>  地球绕太阳运行的轨道是个椭圆，太阳在其中的一个焦点上，这个椭圆随着不同的世纪时多时少地接近正圆，这种运动叫做轨道偏心率的变化，这是地球的第七种运动。</a:t>
            </a:r>
          </a:p>
          <a:p>
            <a:endParaRPr lang="zh-CN" altLang="en-US" sz="2400" b="1"/>
          </a:p>
          <a:p>
            <a:r>
              <a:rPr lang="en-US" altLang="zh-CN" sz="2400" b="1"/>
              <a:t>8</a:t>
            </a:r>
            <a:r>
              <a:rPr lang="zh-CN" altLang="en-US" sz="2400" b="1"/>
              <a:t>．</a:t>
            </a:r>
            <a:r>
              <a:rPr lang="zh-CN" altLang="en-US" sz="2400" b="1">
                <a:solidFill>
                  <a:srgbClr val="CC3300"/>
                </a:solidFill>
              </a:rPr>
              <a:t>黄赤交角的变化</a:t>
            </a:r>
            <a:r>
              <a:rPr lang="zh-CN" altLang="en-US" sz="2400" b="1"/>
              <a:t>  地球自转产生赤道面，公转产生黄道面，这两个平面不相重合，而是相交成</a:t>
            </a:r>
            <a:r>
              <a:rPr lang="en-US" altLang="zh-CN" sz="2400" b="1"/>
              <a:t>23°26′</a:t>
            </a:r>
            <a:r>
              <a:rPr lang="zh-CN" altLang="en-US" sz="2400" b="1"/>
              <a:t>的夹角，叫黄赤交角。黄赤交角不是固定不变的，它有缓慢的变化，目前正在逐渐地变小，将来又会大起来，这种长期的摆动叫做黄赤交角的变化，这是地球的第八种运动。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withEffect">
                                  <p:stCondLst>
                                    <p:cond delay="0"/>
                                  </p:stCondLst>
                                  <p:childTnLst>
                                    <p:set>
                                      <p:cBhvr>
                                        <p:cTn id="6" dur="1" fill="hold">
                                          <p:stCondLst>
                                            <p:cond delay="0"/>
                                          </p:stCondLst>
                                        </p:cTn>
                                        <p:tgtEl>
                                          <p:spTgt spid="59396">
                                            <p:txEl>
                                              <p:pRg st="0" end="0"/>
                                            </p:txEl>
                                          </p:spTgt>
                                        </p:tgtEl>
                                        <p:attrNameLst>
                                          <p:attrName>style.visibility</p:attrName>
                                        </p:attrNameLst>
                                      </p:cBhvr>
                                      <p:to>
                                        <p:strVal val="visible"/>
                                      </p:to>
                                    </p:set>
                                    <p:animEffect transition="in" filter="box(in)">
                                      <p:cBhvr>
                                        <p:cTn id="7" dur="500"/>
                                        <p:tgtEl>
                                          <p:spTgt spid="5939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59396">
                                            <p:txEl>
                                              <p:pRg st="2" end="2"/>
                                            </p:txEl>
                                          </p:spTgt>
                                        </p:tgtEl>
                                        <p:attrNameLst>
                                          <p:attrName>style.visibility</p:attrName>
                                        </p:attrNameLst>
                                      </p:cBhvr>
                                      <p:to>
                                        <p:strVal val="visible"/>
                                      </p:to>
                                    </p:set>
                                    <p:animEffect transition="in" filter="box(in)">
                                      <p:cBhvr>
                                        <p:cTn id="12" dur="500"/>
                                        <p:tgtEl>
                                          <p:spTgt spid="5939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59396">
                                            <p:txEl>
                                              <p:pRg st="4" end="4"/>
                                            </p:txEl>
                                          </p:spTgt>
                                        </p:tgtEl>
                                        <p:attrNameLst>
                                          <p:attrName>style.visibility</p:attrName>
                                        </p:attrNameLst>
                                      </p:cBhvr>
                                      <p:to>
                                        <p:strVal val="visible"/>
                                      </p:to>
                                    </p:set>
                                    <p:animEffect transition="in" filter="box(in)">
                                      <p:cBhvr>
                                        <p:cTn id="17" dur="500"/>
                                        <p:tgtEl>
                                          <p:spTgt spid="593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Text Box 3">
            <a:extLst>
              <a:ext uri="{FF2B5EF4-FFF2-40B4-BE49-F238E27FC236}">
                <a16:creationId xmlns:a16="http://schemas.microsoft.com/office/drawing/2014/main" id="{A3EF9873-F66E-4FEC-9A87-16434DA239B7}"/>
              </a:ext>
            </a:extLst>
          </p:cNvPr>
          <p:cNvSpPr txBox="1">
            <a:spLocks noChangeArrowheads="1"/>
          </p:cNvSpPr>
          <p:nvPr/>
        </p:nvSpPr>
        <p:spPr bwMode="auto">
          <a:xfrm>
            <a:off x="3429000" y="58674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北极星变迁示意图</a:t>
            </a:r>
          </a:p>
        </p:txBody>
      </p:sp>
      <p:sp>
        <p:nvSpPr>
          <p:cNvPr id="56324" name="AutoShape 4">
            <a:hlinkClick r:id="rId2" action="ppaction://hlinksldjump" highlightClick="1"/>
            <a:extLst>
              <a:ext uri="{FF2B5EF4-FFF2-40B4-BE49-F238E27FC236}">
                <a16:creationId xmlns:a16="http://schemas.microsoft.com/office/drawing/2014/main" id="{C7ECB84A-ED46-45E6-8711-81C79AA77749}"/>
              </a:ext>
            </a:extLst>
          </p:cNvPr>
          <p:cNvSpPr>
            <a:spLocks noChangeArrowheads="1"/>
          </p:cNvSpPr>
          <p:nvPr/>
        </p:nvSpPr>
        <p:spPr bwMode="auto">
          <a:xfrm>
            <a:off x="8458200" y="5638800"/>
            <a:ext cx="457200" cy="609600"/>
          </a:xfrm>
          <a:prstGeom prst="actionButtonForwardNex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6325" name="Picture 5" descr="北极星变迁">
            <a:extLst>
              <a:ext uri="{FF2B5EF4-FFF2-40B4-BE49-F238E27FC236}">
                <a16:creationId xmlns:a16="http://schemas.microsoft.com/office/drawing/2014/main" id="{EE2A5FA6-2BDC-48F1-BF5E-21191644B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88913"/>
            <a:ext cx="4884738" cy="55451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trips dir="rd"/>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7" name="Text Box 3">
            <a:extLst>
              <a:ext uri="{FF2B5EF4-FFF2-40B4-BE49-F238E27FC236}">
                <a16:creationId xmlns:a16="http://schemas.microsoft.com/office/drawing/2014/main" id="{725C8977-79EB-4719-A235-DD6472754555}"/>
              </a:ext>
            </a:extLst>
          </p:cNvPr>
          <p:cNvSpPr txBox="1">
            <a:spLocks noChangeArrowheads="1"/>
          </p:cNvSpPr>
          <p:nvPr/>
        </p:nvSpPr>
        <p:spPr bwMode="auto">
          <a:xfrm>
            <a:off x="1403350" y="1052513"/>
            <a:ext cx="685800"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b="1"/>
              <a:t>地球在宇宙的位置</a:t>
            </a:r>
          </a:p>
        </p:txBody>
      </p:sp>
      <p:sp>
        <p:nvSpPr>
          <p:cNvPr id="52228" name="AutoShape 4">
            <a:hlinkClick r:id="rId2" action="ppaction://hlinksldjump" highlightClick="1"/>
            <a:extLst>
              <a:ext uri="{FF2B5EF4-FFF2-40B4-BE49-F238E27FC236}">
                <a16:creationId xmlns:a16="http://schemas.microsoft.com/office/drawing/2014/main" id="{8030272D-FBD4-491F-A997-3A62BFD002D2}"/>
              </a:ext>
            </a:extLst>
          </p:cNvPr>
          <p:cNvSpPr>
            <a:spLocks noChangeArrowheads="1"/>
          </p:cNvSpPr>
          <p:nvPr/>
        </p:nvSpPr>
        <p:spPr bwMode="auto">
          <a:xfrm>
            <a:off x="8001000" y="5943600"/>
            <a:ext cx="609600" cy="533400"/>
          </a:xfrm>
          <a:prstGeom prst="actionButtonForwardNex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2229" name="Picture 5" descr="地球在宇宙中的位置">
            <a:extLst>
              <a:ext uri="{FF2B5EF4-FFF2-40B4-BE49-F238E27FC236}">
                <a16:creationId xmlns:a16="http://schemas.microsoft.com/office/drawing/2014/main" id="{0DBCBF85-4E58-4455-B4F7-C9A4A2F58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0"/>
            <a:ext cx="4884738"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trips dir="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WordArt 4">
            <a:extLst>
              <a:ext uri="{FF2B5EF4-FFF2-40B4-BE49-F238E27FC236}">
                <a16:creationId xmlns:a16="http://schemas.microsoft.com/office/drawing/2014/main" id="{9C7652DF-C3FE-44D9-AE03-881566FD0C12}"/>
              </a:ext>
            </a:extLst>
          </p:cNvPr>
          <p:cNvSpPr>
            <a:spLocks noChangeArrowheads="1" noChangeShapeType="1" noTextEdit="1"/>
          </p:cNvSpPr>
          <p:nvPr/>
        </p:nvSpPr>
        <p:spPr bwMode="auto">
          <a:xfrm>
            <a:off x="1979613" y="1773238"/>
            <a:ext cx="4465637" cy="2370137"/>
          </a:xfrm>
          <a:prstGeom prst="rect">
            <a:avLst/>
          </a:prstGeom>
          <a:extLst>
            <a:ext uri="{AF507438-7753-43E0-B8FC-AC1667EBCBE1}">
              <a14:hiddenEffects xmlns:a14="http://schemas.microsoft.com/office/drawing/2010/main">
                <a:effectLst/>
              </a14:hiddenEffects>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zh-CN" altLang="en-US" sz="3600" kern="10">
                <a:ln w="9525">
                  <a:round/>
                  <a:headEnd/>
                  <a:tailEnd/>
                </a:ln>
                <a:gradFill rotWithShape="0">
                  <a:gsLst>
                    <a:gs pos="0">
                      <a:srgbClr val="FFE701"/>
                    </a:gs>
                    <a:gs pos="100000">
                      <a:srgbClr val="FE3E02"/>
                    </a:gs>
                  </a:gsLst>
                  <a:lin ang="5400000" scaled="1"/>
                </a:gradFill>
                <a:latin typeface="宋体" panose="02010600030101010101" pitchFamily="2" charset="-122"/>
              </a:rPr>
              <a:t>谢谢听讲</a:t>
            </a:r>
          </a:p>
        </p:txBody>
      </p:sp>
      <p:sp>
        <p:nvSpPr>
          <p:cNvPr id="65541" name="Text Box 5">
            <a:extLst>
              <a:ext uri="{FF2B5EF4-FFF2-40B4-BE49-F238E27FC236}">
                <a16:creationId xmlns:a16="http://schemas.microsoft.com/office/drawing/2014/main" id="{334BF7A1-E5B1-4DAB-BABB-A63952C326FD}"/>
              </a:ext>
            </a:extLst>
          </p:cNvPr>
          <p:cNvSpPr txBox="1">
            <a:spLocks noChangeArrowheads="1"/>
          </p:cNvSpPr>
          <p:nvPr/>
        </p:nvSpPr>
        <p:spPr bwMode="auto">
          <a:xfrm>
            <a:off x="4787900" y="4076700"/>
            <a:ext cx="30241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a:ea typeface="隶书" panose="02010509060101010101" pitchFamily="49" charset="-122"/>
              </a:rPr>
              <a:t>第九章结束</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a:extLst>
              <a:ext uri="{FF2B5EF4-FFF2-40B4-BE49-F238E27FC236}">
                <a16:creationId xmlns:a16="http://schemas.microsoft.com/office/drawing/2014/main" id="{5CCA6343-DF17-4B11-A1F8-DA85878F352D}"/>
              </a:ext>
            </a:extLst>
          </p:cNvPr>
          <p:cNvSpPr>
            <a:spLocks noGrp="1" noRot="1" noChangeArrowheads="1"/>
          </p:cNvSpPr>
          <p:nvPr>
            <p:ph type="body" idx="1"/>
          </p:nvPr>
        </p:nvSpPr>
        <p:spPr>
          <a:xfrm>
            <a:off x="179388" y="333375"/>
            <a:ext cx="8540750" cy="6524625"/>
          </a:xfrm>
        </p:spPr>
        <p:txBody>
          <a:bodyPr/>
          <a:lstStyle/>
          <a:p>
            <a:pPr>
              <a:lnSpc>
                <a:spcPct val="90000"/>
              </a:lnSpc>
              <a:buFont typeface="Wingdings 2" panose="05020102010507070707" pitchFamily="18" charset="2"/>
              <a:buNone/>
            </a:pPr>
            <a:r>
              <a:rPr lang="en-US" altLang="zh-CN" sz="2400" b="1"/>
              <a:t>9</a:t>
            </a:r>
            <a:r>
              <a:rPr lang="zh-CN" altLang="en-US" sz="2400" b="1"/>
              <a:t>．</a:t>
            </a:r>
            <a:r>
              <a:rPr lang="zh-CN" altLang="en-US" sz="2400" b="1">
                <a:solidFill>
                  <a:srgbClr val="CC3300"/>
                </a:solidFill>
              </a:rPr>
              <a:t>近日点的长期变化</a:t>
            </a:r>
            <a:r>
              <a:rPr lang="zh-CN" altLang="en-US" sz="2400" b="1"/>
              <a:t>  在地球的椭圆轨道上，和太阳最接近的一点叫做近日点，这个近日点以每年</a:t>
            </a:r>
            <a:r>
              <a:rPr lang="en-US" altLang="zh-CN" sz="2400" b="1"/>
              <a:t>11</a:t>
            </a:r>
            <a:r>
              <a:rPr lang="en-US" altLang="zh-CN" sz="2400" b="1">
                <a:sym typeface="Symbol" panose="05050102010706020507" pitchFamily="18" charset="2"/>
              </a:rPr>
              <a:t></a:t>
            </a:r>
            <a:r>
              <a:rPr lang="zh-CN" altLang="en-US" sz="2400" b="1"/>
              <a:t>的速度向东移动。现在是大约</a:t>
            </a:r>
            <a:r>
              <a:rPr lang="en-US" altLang="zh-CN" sz="2400" b="1"/>
              <a:t>1</a:t>
            </a:r>
            <a:r>
              <a:rPr lang="zh-CN" altLang="en-US" sz="2400" b="1"/>
              <a:t>月</a:t>
            </a:r>
            <a:r>
              <a:rPr lang="en-US" altLang="zh-CN" sz="2400" b="1"/>
              <a:t>4</a:t>
            </a:r>
            <a:r>
              <a:rPr lang="zh-CN" altLang="en-US" sz="2400" b="1"/>
              <a:t>日地球经过近日点，但在公元前</a:t>
            </a:r>
            <a:r>
              <a:rPr lang="en-US" altLang="zh-CN" sz="2400" b="1"/>
              <a:t>31 000</a:t>
            </a:r>
            <a:r>
              <a:rPr lang="zh-CN" altLang="en-US" sz="2400" b="1"/>
              <a:t>年，地球在</a:t>
            </a:r>
            <a:r>
              <a:rPr lang="en-US" altLang="zh-CN" sz="2400" b="1"/>
              <a:t>9</a:t>
            </a:r>
            <a:r>
              <a:rPr lang="zh-CN" altLang="en-US" sz="2400" b="1"/>
              <a:t>月</a:t>
            </a:r>
            <a:r>
              <a:rPr lang="en-US" altLang="zh-CN" sz="2400" b="1"/>
              <a:t>23</a:t>
            </a:r>
            <a:r>
              <a:rPr lang="zh-CN" altLang="en-US" sz="2400" b="1"/>
              <a:t>日经过这一点，公元前</a:t>
            </a:r>
            <a:r>
              <a:rPr lang="en-US" altLang="zh-CN" sz="2400" b="1"/>
              <a:t>1300</a:t>
            </a:r>
            <a:r>
              <a:rPr lang="zh-CN" altLang="en-US" sz="2400" b="1"/>
              <a:t>年，在</a:t>
            </a:r>
            <a:r>
              <a:rPr lang="en-US" altLang="zh-CN" sz="2400" b="1"/>
              <a:t>12</a:t>
            </a:r>
            <a:r>
              <a:rPr lang="zh-CN" altLang="en-US" sz="2400" b="1"/>
              <a:t>月</a:t>
            </a:r>
            <a:r>
              <a:rPr lang="en-US" altLang="zh-CN" sz="2400" b="1"/>
              <a:t>22</a:t>
            </a:r>
            <a:r>
              <a:rPr lang="zh-CN" altLang="en-US" sz="2400" b="1"/>
              <a:t>日经过这一点，今后在公元</a:t>
            </a:r>
            <a:r>
              <a:rPr lang="en-US" altLang="zh-CN" sz="2400" b="1"/>
              <a:t>28 000</a:t>
            </a:r>
            <a:r>
              <a:rPr lang="zh-CN" altLang="en-US" sz="2400" b="1"/>
              <a:t>年</a:t>
            </a:r>
            <a:r>
              <a:rPr lang="en-US" altLang="zh-CN" sz="2400" b="1"/>
              <a:t>3</a:t>
            </a:r>
            <a:r>
              <a:rPr lang="zh-CN" altLang="en-US" sz="2400" b="1"/>
              <a:t>月</a:t>
            </a:r>
            <a:r>
              <a:rPr lang="en-US" altLang="zh-CN" sz="2400" b="1"/>
              <a:t>21</a:t>
            </a:r>
            <a:r>
              <a:rPr lang="zh-CN" altLang="en-US" sz="2400" b="1"/>
              <a:t>日，公元</a:t>
            </a:r>
            <a:r>
              <a:rPr lang="en-US" altLang="zh-CN" sz="2400" b="1"/>
              <a:t>58 000</a:t>
            </a:r>
            <a:r>
              <a:rPr lang="zh-CN" altLang="en-US" sz="2400" b="1"/>
              <a:t>年的</a:t>
            </a:r>
            <a:r>
              <a:rPr lang="en-US" altLang="zh-CN" sz="2400" b="1"/>
              <a:t>6</a:t>
            </a:r>
            <a:r>
              <a:rPr lang="zh-CN" altLang="en-US" sz="2400" b="1"/>
              <a:t>月</a:t>
            </a:r>
            <a:r>
              <a:rPr lang="en-US" altLang="zh-CN" sz="2400" b="1"/>
              <a:t>22</a:t>
            </a:r>
            <a:r>
              <a:rPr lang="zh-CN" altLang="en-US" sz="2400" b="1"/>
              <a:t>日经过这一点，最后在公元</a:t>
            </a:r>
            <a:r>
              <a:rPr lang="en-US" altLang="zh-CN" sz="2400" b="1"/>
              <a:t>87 000</a:t>
            </a:r>
            <a:r>
              <a:rPr lang="zh-CN" altLang="en-US" sz="2400" b="1"/>
              <a:t>年，近日点才回到公元前</a:t>
            </a:r>
            <a:r>
              <a:rPr lang="en-US" altLang="zh-CN" sz="2400" b="1"/>
              <a:t>31 000</a:t>
            </a:r>
            <a:r>
              <a:rPr lang="zh-CN" altLang="en-US" sz="2400" b="1"/>
              <a:t>年的位置，这个周期大约为</a:t>
            </a:r>
            <a:r>
              <a:rPr lang="en-US" altLang="zh-CN" sz="2400" b="1"/>
              <a:t>1200</a:t>
            </a:r>
            <a:r>
              <a:rPr lang="zh-CN" altLang="en-US" sz="2400" b="1"/>
              <a:t>个世纪，这种运动叫近日点的长期变化，这是地球的第九种运动。</a:t>
            </a:r>
          </a:p>
          <a:p>
            <a:pPr>
              <a:lnSpc>
                <a:spcPct val="90000"/>
              </a:lnSpc>
              <a:buFont typeface="Wingdings 2" panose="05020102010507070707" pitchFamily="18" charset="2"/>
              <a:buNone/>
            </a:pPr>
            <a:endParaRPr lang="zh-CN" altLang="en-US" sz="2400" b="1"/>
          </a:p>
          <a:p>
            <a:pPr>
              <a:lnSpc>
                <a:spcPct val="90000"/>
              </a:lnSpc>
              <a:buFont typeface="Wingdings 2" panose="05020102010507070707" pitchFamily="18" charset="2"/>
              <a:buNone/>
            </a:pPr>
            <a:r>
              <a:rPr lang="en-US" altLang="zh-CN" sz="2400" b="1"/>
              <a:t>10</a:t>
            </a:r>
            <a:r>
              <a:rPr lang="zh-CN" altLang="en-US" sz="2400" b="1"/>
              <a:t>．</a:t>
            </a:r>
            <a:r>
              <a:rPr lang="zh-CN" altLang="en-US" sz="2400" b="1">
                <a:solidFill>
                  <a:srgbClr val="CC3300"/>
                </a:solidFill>
              </a:rPr>
              <a:t>摄动</a:t>
            </a:r>
            <a:r>
              <a:rPr lang="zh-CN" altLang="en-US" sz="2400" b="1"/>
              <a:t>  太阳系的行星，尤其是地球的近邻</a:t>
            </a:r>
            <a:r>
              <a:rPr lang="en-US" altLang="zh-CN" sz="2400" b="1"/>
              <a:t>——</a:t>
            </a:r>
            <a:r>
              <a:rPr lang="zh-CN" altLang="en-US" sz="2400" b="1"/>
              <a:t>金星和庞大的木星与地球的距离在周期性的变化，引起对地球的引力的变化。这种变化干扰了地球的公转轨道，从而造成各种各样的摄动，这是地球的第十种运动。</a:t>
            </a:r>
          </a:p>
          <a:p>
            <a:pPr>
              <a:lnSpc>
                <a:spcPct val="90000"/>
              </a:lnSpc>
              <a:buFont typeface="Wingdings 2" panose="05020102010507070707" pitchFamily="18" charset="2"/>
              <a:buNone/>
            </a:pPr>
            <a:endParaRPr lang="zh-CN" altLang="en-US" sz="2400" b="1"/>
          </a:p>
          <a:p>
            <a:pPr>
              <a:lnSpc>
                <a:spcPct val="90000"/>
              </a:lnSpc>
              <a:buFont typeface="Wingdings 2" panose="05020102010507070707" pitchFamily="18" charset="2"/>
              <a:buNone/>
            </a:pPr>
            <a:r>
              <a:rPr lang="en-US" altLang="zh-CN" sz="2400" b="1"/>
              <a:t>11</a:t>
            </a:r>
            <a:r>
              <a:rPr lang="zh-CN" altLang="en-US" sz="2400" b="1"/>
              <a:t>．</a:t>
            </a:r>
            <a:r>
              <a:rPr lang="zh-CN" altLang="en-US" sz="2400" b="1">
                <a:solidFill>
                  <a:srgbClr val="CC3300"/>
                </a:solidFill>
              </a:rPr>
              <a:t>环绕太阳的共同质量中心旋转</a:t>
            </a:r>
            <a:r>
              <a:rPr lang="zh-CN" altLang="en-US" sz="2400" b="1"/>
              <a:t>  太阳系的天体并不是围绕太阳的中心旋转，而是环绕太阳的共同质量中心旋转，地球也是环绕太阳系的共同质量中心旋转，因此使得地球偏离了公转的中心，这是地球的第十一种运动。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with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box(in)">
                                      <p:cBhvr>
                                        <p:cTn id="7" dur="500"/>
                                        <p:tgtEl>
                                          <p:spTgt spid="389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8915">
                                            <p:txEl>
                                              <p:pRg st="2" end="2"/>
                                            </p:txEl>
                                          </p:spTgt>
                                        </p:tgtEl>
                                        <p:attrNameLst>
                                          <p:attrName>style.visibility</p:attrName>
                                        </p:attrNameLst>
                                      </p:cBhvr>
                                      <p:to>
                                        <p:strVal val="visible"/>
                                      </p:to>
                                    </p:set>
                                    <p:animEffect transition="in" filter="box(in)">
                                      <p:cBhvr>
                                        <p:cTn id="12" dur="500"/>
                                        <p:tgtEl>
                                          <p:spTgt spid="3891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8915">
                                            <p:txEl>
                                              <p:pRg st="4" end="4"/>
                                            </p:txEl>
                                          </p:spTgt>
                                        </p:tgtEl>
                                        <p:attrNameLst>
                                          <p:attrName>style.visibility</p:attrName>
                                        </p:attrNameLst>
                                      </p:cBhvr>
                                      <p:to>
                                        <p:strVal val="visible"/>
                                      </p:to>
                                    </p:set>
                                    <p:animEffect transition="in" filter="box(in)">
                                      <p:cBhvr>
                                        <p:cTn id="17" dur="500"/>
                                        <p:tgtEl>
                                          <p:spTgt spid="389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Text Box 4">
            <a:extLst>
              <a:ext uri="{FF2B5EF4-FFF2-40B4-BE49-F238E27FC236}">
                <a16:creationId xmlns:a16="http://schemas.microsoft.com/office/drawing/2014/main" id="{F8082CF2-1D11-4590-BF83-F8DA489BCD3A}"/>
              </a:ext>
            </a:extLst>
          </p:cNvPr>
          <p:cNvSpPr txBox="1">
            <a:spLocks noChangeArrowheads="1"/>
          </p:cNvSpPr>
          <p:nvPr/>
        </p:nvSpPr>
        <p:spPr bwMode="auto">
          <a:xfrm>
            <a:off x="395288" y="549275"/>
            <a:ext cx="8351837" cy="569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t>12</a:t>
            </a:r>
            <a:r>
              <a:rPr lang="zh-CN" altLang="en-US" sz="2400" b="1"/>
              <a:t>．</a:t>
            </a:r>
            <a:r>
              <a:rPr lang="zh-CN" altLang="en-US" sz="2400" b="1">
                <a:solidFill>
                  <a:srgbClr val="CC3300"/>
                </a:solidFill>
              </a:rPr>
              <a:t>太阳系相对于邻近恒星的运动</a:t>
            </a:r>
            <a:r>
              <a:rPr lang="zh-CN" altLang="en-US" sz="2400" b="1"/>
              <a:t>   太阳在银河系中绕着银心以</a:t>
            </a:r>
            <a:r>
              <a:rPr lang="en-US" altLang="zh-CN" sz="2400" b="1"/>
              <a:t>220km/s</a:t>
            </a:r>
            <a:r>
              <a:rPr lang="zh-CN" altLang="en-US" sz="2400" b="1"/>
              <a:t>的速度旋转，因此，地球和别的行星随着太阳一起越过星空。地球的公转轨道对于太阳来说，是一个封闭的椭圆，可是对于星空来说，却是一条曲线，地球从来没有两次在相同的位置上，它绝不会再回到我们现在所处的位置上来，地球在星空中循着无穷无尽而时常变化的螺旋曲线而运行，这是地球的第十二种运动 </a:t>
            </a:r>
          </a:p>
          <a:p>
            <a:endParaRPr lang="zh-CN" altLang="en-US" sz="2400" b="1"/>
          </a:p>
          <a:p>
            <a:r>
              <a:rPr lang="en-US" altLang="zh-CN" sz="2400" b="1"/>
              <a:t>13</a:t>
            </a:r>
            <a:r>
              <a:rPr lang="zh-CN" altLang="en-US" sz="2400" b="1"/>
              <a:t>．</a:t>
            </a:r>
            <a:r>
              <a:rPr lang="zh-CN" altLang="en-US" sz="2400" b="1">
                <a:solidFill>
                  <a:srgbClr val="CC3300"/>
                </a:solidFill>
              </a:rPr>
              <a:t>地球的地质运动</a:t>
            </a:r>
            <a:r>
              <a:rPr lang="zh-CN" altLang="en-US" sz="2400" b="1"/>
              <a:t>  地球内部本身也在不断地变化着，历经沧海桑田的变化，太阳系九大行星中唯一地球发生板块构造运动。这是它作为一颗行星在不断运动中所产生的必然结果，这是地球的第十三种运动。</a:t>
            </a:r>
          </a:p>
          <a:p>
            <a:r>
              <a:rPr lang="zh-CN" altLang="en-US" sz="3200" b="1"/>
              <a:t>      </a:t>
            </a:r>
            <a:r>
              <a:rPr lang="zh-CN" altLang="en-US" sz="2400" b="1"/>
              <a:t>地球的运动还有许多，但主要的是上述这些运动。在主要运动中特别突出的是地球自转和公转。也是本课程重点要介绍的。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withEffect">
                                  <p:stCondLst>
                                    <p:cond delay="0"/>
                                  </p:stCondLst>
                                  <p:childTnLst>
                                    <p:set>
                                      <p:cBhvr>
                                        <p:cTn id="6" dur="1" fill="hold">
                                          <p:stCondLst>
                                            <p:cond delay="0"/>
                                          </p:stCondLst>
                                        </p:cTn>
                                        <p:tgtEl>
                                          <p:spTgt spid="61444">
                                            <p:txEl>
                                              <p:pRg st="0" end="0"/>
                                            </p:txEl>
                                          </p:spTgt>
                                        </p:tgtEl>
                                        <p:attrNameLst>
                                          <p:attrName>style.visibility</p:attrName>
                                        </p:attrNameLst>
                                      </p:cBhvr>
                                      <p:to>
                                        <p:strVal val="visible"/>
                                      </p:to>
                                    </p:set>
                                    <p:animEffect transition="in" filter="box(in)">
                                      <p:cBhvr>
                                        <p:cTn id="7" dur="500"/>
                                        <p:tgtEl>
                                          <p:spTgt spid="6144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61444">
                                            <p:txEl>
                                              <p:pRg st="2" end="2"/>
                                            </p:txEl>
                                          </p:spTgt>
                                        </p:tgtEl>
                                        <p:attrNameLst>
                                          <p:attrName>style.visibility</p:attrName>
                                        </p:attrNameLst>
                                      </p:cBhvr>
                                      <p:to>
                                        <p:strVal val="visible"/>
                                      </p:to>
                                    </p:set>
                                    <p:animEffect transition="in" filter="box(in)">
                                      <p:cBhvr>
                                        <p:cTn id="12" dur="500"/>
                                        <p:tgtEl>
                                          <p:spTgt spid="6144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61444">
                                            <p:txEl>
                                              <p:pRg st="3" end="3"/>
                                            </p:txEl>
                                          </p:spTgt>
                                        </p:tgtEl>
                                        <p:attrNameLst>
                                          <p:attrName>style.visibility</p:attrName>
                                        </p:attrNameLst>
                                      </p:cBhvr>
                                      <p:to>
                                        <p:strVal val="visible"/>
                                      </p:to>
                                    </p:set>
                                    <p:animEffect transition="in" filter="box(in)">
                                      <p:cBhvr>
                                        <p:cTn id="17" dur="500"/>
                                        <p:tgtEl>
                                          <p:spTgt spid="614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a:extLst>
              <a:ext uri="{FF2B5EF4-FFF2-40B4-BE49-F238E27FC236}">
                <a16:creationId xmlns:a16="http://schemas.microsoft.com/office/drawing/2014/main" id="{E8B8E971-12D8-4CB1-A861-4D80790056AE}"/>
              </a:ext>
            </a:extLst>
          </p:cNvPr>
          <p:cNvSpPr>
            <a:spLocks noGrp="1" noRot="1" noChangeArrowheads="1"/>
          </p:cNvSpPr>
          <p:nvPr>
            <p:ph type="body" idx="1"/>
          </p:nvPr>
        </p:nvSpPr>
        <p:spPr>
          <a:xfrm>
            <a:off x="228600" y="304800"/>
            <a:ext cx="8736013" cy="6308725"/>
          </a:xfrm>
        </p:spPr>
        <p:txBody>
          <a:bodyPr/>
          <a:lstStyle/>
          <a:p>
            <a:pPr marL="609600" indent="-609600">
              <a:lnSpc>
                <a:spcPct val="80000"/>
              </a:lnSpc>
              <a:buSzTx/>
              <a:buFont typeface="Wingdings 2" panose="05020102010507070707" pitchFamily="18" charset="2"/>
              <a:buNone/>
            </a:pPr>
            <a:r>
              <a:rPr lang="zh-CN" altLang="en-US" sz="2000" b="1"/>
              <a:t>三、地球的宇宙环境</a:t>
            </a:r>
          </a:p>
          <a:p>
            <a:pPr marL="609600" indent="-609600">
              <a:lnSpc>
                <a:spcPct val="80000"/>
              </a:lnSpc>
              <a:buSzTx/>
              <a:buFont typeface="Wingdings 2" panose="05020102010507070707" pitchFamily="18" charset="2"/>
              <a:buNone/>
            </a:pPr>
            <a:r>
              <a:rPr lang="zh-CN" altLang="en-US" sz="2000"/>
              <a:t>  </a:t>
            </a:r>
            <a:r>
              <a:rPr lang="en-US" altLang="zh-CN" sz="2000" b="1"/>
              <a:t>1.</a:t>
            </a:r>
            <a:r>
              <a:rPr lang="zh-CN" altLang="en-US" sz="2000" b="1">
                <a:hlinkClick r:id="rId2" action="ppaction://hlinksldjump"/>
              </a:rPr>
              <a:t>概况</a:t>
            </a:r>
            <a:endParaRPr lang="zh-CN" altLang="en-US" sz="2000" b="1"/>
          </a:p>
          <a:p>
            <a:pPr marL="609600" indent="-609600">
              <a:lnSpc>
                <a:spcPct val="80000"/>
              </a:lnSpc>
              <a:buSzTx/>
              <a:buFont typeface="Wingdings 2" panose="05020102010507070707" pitchFamily="18" charset="2"/>
              <a:buNone/>
            </a:pPr>
            <a:r>
              <a:rPr lang="zh-CN" altLang="en-US" sz="2000" b="1"/>
              <a:t>  </a:t>
            </a:r>
            <a:r>
              <a:rPr lang="en-US" altLang="zh-CN" sz="2000" b="1"/>
              <a:t>2.</a:t>
            </a:r>
            <a:r>
              <a:rPr lang="zh-CN" altLang="en-US" sz="2000" b="1"/>
              <a:t>受近地天体的影响（太阳、月球、大行星、小天体等）</a:t>
            </a:r>
          </a:p>
          <a:p>
            <a:pPr marL="609600" indent="-609600">
              <a:lnSpc>
                <a:spcPct val="80000"/>
              </a:lnSpc>
              <a:buSzTx/>
              <a:buFont typeface="Wingdings 2" panose="05020102010507070707" pitchFamily="18" charset="2"/>
              <a:buNone/>
            </a:pPr>
            <a:r>
              <a:rPr lang="zh-CN" altLang="en-US" sz="2000" b="1"/>
              <a:t>  </a:t>
            </a:r>
            <a:r>
              <a:rPr lang="en-US" altLang="zh-CN" sz="2000" b="1"/>
              <a:t>3.</a:t>
            </a:r>
            <a:r>
              <a:rPr lang="zh-CN" altLang="en-US" sz="2000" b="1"/>
              <a:t>从地球的演化进程来看（太阳系形成以及太阳的演化等）</a:t>
            </a:r>
          </a:p>
          <a:p>
            <a:pPr marL="609600" indent="-609600">
              <a:lnSpc>
                <a:spcPct val="80000"/>
              </a:lnSpc>
              <a:buSzTx/>
              <a:buFont typeface="Wingdings 2" panose="05020102010507070707" pitchFamily="18" charset="2"/>
              <a:buNone/>
            </a:pPr>
            <a:r>
              <a:rPr lang="zh-CN" altLang="en-US" sz="2000" b="1"/>
              <a:t>  </a:t>
            </a:r>
            <a:r>
              <a:rPr lang="en-US" altLang="zh-CN" sz="2000" b="1"/>
              <a:t>4.</a:t>
            </a:r>
            <a:r>
              <a:rPr lang="zh-CN" altLang="en-US" sz="2000" b="1"/>
              <a:t>保护现有地球的环境（地球是人类的家园）</a:t>
            </a:r>
          </a:p>
          <a:p>
            <a:pPr marL="609600" indent="-609600">
              <a:lnSpc>
                <a:spcPct val="80000"/>
              </a:lnSpc>
              <a:buFont typeface="Wingdings 2" panose="05020102010507070707" pitchFamily="18" charset="2"/>
              <a:buNone/>
            </a:pPr>
            <a:r>
              <a:rPr lang="en-US" altLang="zh-CN" sz="2400" b="1"/>
              <a:t>§9.2  </a:t>
            </a:r>
            <a:r>
              <a:rPr lang="zh-CN" altLang="en-US" sz="2400" b="1"/>
              <a:t>地球自转及其地理效应</a:t>
            </a:r>
          </a:p>
          <a:p>
            <a:pPr marL="609600" indent="-609600">
              <a:lnSpc>
                <a:spcPct val="80000"/>
              </a:lnSpc>
              <a:buFont typeface="Wingdings 2" panose="05020102010507070707" pitchFamily="18" charset="2"/>
              <a:buNone/>
            </a:pPr>
            <a:r>
              <a:rPr lang="zh-CN" altLang="en-US" sz="2000" b="1"/>
              <a:t>一、地球自转的证明 </a:t>
            </a:r>
          </a:p>
          <a:p>
            <a:pPr marL="609600" indent="-609600">
              <a:lnSpc>
                <a:spcPct val="80000"/>
              </a:lnSpc>
              <a:buFont typeface="Wingdings 2" panose="05020102010507070707" pitchFamily="18" charset="2"/>
              <a:buNone/>
            </a:pPr>
            <a:r>
              <a:rPr lang="zh-CN" altLang="en-US" sz="2000"/>
              <a:t>  </a:t>
            </a:r>
            <a:r>
              <a:rPr lang="en-US" altLang="zh-CN" sz="2000" b="1"/>
              <a:t>1.</a:t>
            </a:r>
            <a:r>
              <a:rPr lang="zh-CN" altLang="en-US" sz="2000" b="1"/>
              <a:t>落体偏东</a:t>
            </a:r>
          </a:p>
          <a:p>
            <a:pPr marL="609600" indent="-609600">
              <a:lnSpc>
                <a:spcPct val="80000"/>
              </a:lnSpc>
              <a:buFont typeface="Wingdings 2" panose="05020102010507070707" pitchFamily="18" charset="2"/>
              <a:buNone/>
            </a:pPr>
            <a:r>
              <a:rPr lang="zh-CN" altLang="en-US" sz="2000" b="1"/>
              <a:t>  </a:t>
            </a:r>
            <a:r>
              <a:rPr lang="en-US" altLang="zh-CN" sz="2000" b="1"/>
              <a:t>2.</a:t>
            </a:r>
            <a:r>
              <a:rPr lang="zh-CN" altLang="en-US" sz="2000" b="1">
                <a:hlinkClick r:id="rId3" action="ppaction://hlinksldjump"/>
              </a:rPr>
              <a:t>傅科摆</a:t>
            </a:r>
            <a:endParaRPr lang="zh-CN" altLang="en-US" sz="2000" b="1"/>
          </a:p>
          <a:p>
            <a:pPr marL="609600" indent="-609600">
              <a:lnSpc>
                <a:spcPct val="80000"/>
              </a:lnSpc>
              <a:buFont typeface="Wingdings 2" panose="05020102010507070707" pitchFamily="18" charset="2"/>
              <a:buNone/>
            </a:pPr>
            <a:r>
              <a:rPr lang="zh-CN" altLang="en-US" sz="2000" b="1"/>
              <a:t>        </a:t>
            </a:r>
            <a:r>
              <a:rPr lang="zh-CN" altLang="en-US" sz="2400" b="1"/>
              <a:t>考虑一种简单的情况，假如把傅科摆放置在北极点上， 那么会发生什么情况呢？很显然，地球在自转</a:t>
            </a:r>
            <a:r>
              <a:rPr lang="en-US" altLang="zh-CN" sz="2400" b="1"/>
              <a:t>——</a:t>
            </a:r>
            <a:r>
              <a:rPr lang="zh-CN" altLang="en-US" sz="2400" b="1"/>
              <a:t>相对于遥远的 恒星自转。同样，由于惯性，傅科摆的摆锤相对于遥远恒星的运 动方向（平面）是不变的。（你可以想象，有三颗遥远的恒星确 定了一个平面，而傅科摆恰好在这个平面内运动。由于惯性，当 地球以及用来吊起摆锤的架子转动的时候，摆锤仍然在那个平面 内运动）那么什么情况发生了呢？你站在傅科摆附近的地球表面 上，显然会发现摆动的平面正在缓缓的转动，它转动的速度大约 是钟表时针转动速度的一半，也就是说，每小时傅科摆都会顺时 针转过</a:t>
            </a:r>
            <a:r>
              <a:rPr lang="en-US" altLang="zh-CN" sz="2400" b="1"/>
              <a:t>15</a:t>
            </a:r>
            <a:r>
              <a:rPr lang="zh-CN" altLang="en-US" sz="2400" b="1"/>
              <a:t>度。</a:t>
            </a:r>
            <a:r>
              <a:rPr lang="zh-CN" altLang="en-US" sz="20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7891">
                                            <p:txEl>
                                              <p:pRg st="1" end="1"/>
                                            </p:txEl>
                                          </p:spTgt>
                                        </p:tgtEl>
                                        <p:attrNameLst>
                                          <p:attrName>style.visibility</p:attrName>
                                        </p:attrNameLst>
                                      </p:cBhvr>
                                      <p:to>
                                        <p:strVal val="visible"/>
                                      </p:to>
                                    </p:set>
                                    <p:animEffect transition="in" filter="slide(fromBottom)">
                                      <p:cBhvr>
                                        <p:cTn id="7" dur="500"/>
                                        <p:tgtEl>
                                          <p:spTgt spid="3789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7891">
                                            <p:txEl>
                                              <p:pRg st="2" end="2"/>
                                            </p:txEl>
                                          </p:spTgt>
                                        </p:tgtEl>
                                        <p:attrNameLst>
                                          <p:attrName>style.visibility</p:attrName>
                                        </p:attrNameLst>
                                      </p:cBhvr>
                                      <p:to>
                                        <p:strVal val="visible"/>
                                      </p:to>
                                    </p:set>
                                    <p:animEffect transition="in" filter="slide(fromBottom)">
                                      <p:cBhvr>
                                        <p:cTn id="12" dur="500"/>
                                        <p:tgtEl>
                                          <p:spTgt spid="3789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37891">
                                            <p:txEl>
                                              <p:pRg st="3" end="3"/>
                                            </p:txEl>
                                          </p:spTgt>
                                        </p:tgtEl>
                                        <p:attrNameLst>
                                          <p:attrName>style.visibility</p:attrName>
                                        </p:attrNameLst>
                                      </p:cBhvr>
                                      <p:to>
                                        <p:strVal val="visible"/>
                                      </p:to>
                                    </p:set>
                                    <p:animEffect transition="in" filter="slide(fromBottom)">
                                      <p:cBhvr>
                                        <p:cTn id="17" dur="500"/>
                                        <p:tgtEl>
                                          <p:spTgt spid="3789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37891">
                                            <p:txEl>
                                              <p:pRg st="4" end="4"/>
                                            </p:txEl>
                                          </p:spTgt>
                                        </p:tgtEl>
                                        <p:attrNameLst>
                                          <p:attrName>style.visibility</p:attrName>
                                        </p:attrNameLst>
                                      </p:cBhvr>
                                      <p:to>
                                        <p:strVal val="visible"/>
                                      </p:to>
                                    </p:set>
                                    <p:animEffect transition="in" filter="slide(fromBottom)">
                                      <p:cBhvr>
                                        <p:cTn id="22" dur="500"/>
                                        <p:tgtEl>
                                          <p:spTgt spid="3789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37891">
                                            <p:txEl>
                                              <p:pRg st="5" end="5"/>
                                            </p:txEl>
                                          </p:spTgt>
                                        </p:tgtEl>
                                        <p:attrNameLst>
                                          <p:attrName>style.visibility</p:attrName>
                                        </p:attrNameLst>
                                      </p:cBhvr>
                                      <p:to>
                                        <p:strVal val="visible"/>
                                      </p:to>
                                    </p:set>
                                    <p:animEffect transition="in" filter="slide(fromBottom)">
                                      <p:cBhvr>
                                        <p:cTn id="27" dur="500"/>
                                        <p:tgtEl>
                                          <p:spTgt spid="3789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37891">
                                            <p:txEl>
                                              <p:pRg st="6" end="6"/>
                                            </p:txEl>
                                          </p:spTgt>
                                        </p:tgtEl>
                                        <p:attrNameLst>
                                          <p:attrName>style.visibility</p:attrName>
                                        </p:attrNameLst>
                                      </p:cBhvr>
                                      <p:to>
                                        <p:strVal val="visible"/>
                                      </p:to>
                                    </p:set>
                                    <p:animEffect transition="in" filter="slide(fromBottom)">
                                      <p:cBhvr>
                                        <p:cTn id="32" dur="500"/>
                                        <p:tgtEl>
                                          <p:spTgt spid="37891">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37891">
                                            <p:txEl>
                                              <p:pRg st="7" end="7"/>
                                            </p:txEl>
                                          </p:spTgt>
                                        </p:tgtEl>
                                        <p:attrNameLst>
                                          <p:attrName>style.visibility</p:attrName>
                                        </p:attrNameLst>
                                      </p:cBhvr>
                                      <p:to>
                                        <p:strVal val="visible"/>
                                      </p:to>
                                    </p:set>
                                    <p:animEffect transition="in" filter="slide(fromBottom)">
                                      <p:cBhvr>
                                        <p:cTn id="37" dur="500"/>
                                        <p:tgtEl>
                                          <p:spTgt spid="37891">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37891">
                                            <p:txEl>
                                              <p:pRg st="8" end="8"/>
                                            </p:txEl>
                                          </p:spTgt>
                                        </p:tgtEl>
                                        <p:attrNameLst>
                                          <p:attrName>style.visibility</p:attrName>
                                        </p:attrNameLst>
                                      </p:cBhvr>
                                      <p:to>
                                        <p:strVal val="visible"/>
                                      </p:to>
                                    </p:set>
                                    <p:animEffect transition="in" filter="slide(fromBottom)">
                                      <p:cBhvr>
                                        <p:cTn id="42" dur="500"/>
                                        <p:tgtEl>
                                          <p:spTgt spid="37891">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nodeType="clickEffect">
                                  <p:stCondLst>
                                    <p:cond delay="0"/>
                                  </p:stCondLst>
                                  <p:childTnLst>
                                    <p:set>
                                      <p:cBhvr>
                                        <p:cTn id="46" dur="1" fill="hold">
                                          <p:stCondLst>
                                            <p:cond delay="0"/>
                                          </p:stCondLst>
                                        </p:cTn>
                                        <p:tgtEl>
                                          <p:spTgt spid="37891">
                                            <p:txEl>
                                              <p:pRg st="9" end="9"/>
                                            </p:txEl>
                                          </p:spTgt>
                                        </p:tgtEl>
                                        <p:attrNameLst>
                                          <p:attrName>style.visibility</p:attrName>
                                        </p:attrNameLst>
                                      </p:cBhvr>
                                      <p:to>
                                        <p:strVal val="visible"/>
                                      </p:to>
                                    </p:set>
                                    <p:animEffect transition="in" filter="slide(fromBottom)">
                                      <p:cBhvr>
                                        <p:cTn id="47" dur="500"/>
                                        <p:tgtEl>
                                          <p:spTgt spid="3789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a:extLst>
              <a:ext uri="{FF2B5EF4-FFF2-40B4-BE49-F238E27FC236}">
                <a16:creationId xmlns:a16="http://schemas.microsoft.com/office/drawing/2014/main" id="{430EB771-2488-4F0E-986C-0F2F2B0129B0}"/>
              </a:ext>
            </a:extLst>
          </p:cNvPr>
          <p:cNvSpPr>
            <a:spLocks noGrp="1" noRot="1" noChangeArrowheads="1"/>
          </p:cNvSpPr>
          <p:nvPr>
            <p:ph type="body" idx="1"/>
          </p:nvPr>
        </p:nvSpPr>
        <p:spPr>
          <a:xfrm>
            <a:off x="0" y="1052513"/>
            <a:ext cx="8540750" cy="4498975"/>
          </a:xfrm>
        </p:spPr>
        <p:txBody>
          <a:bodyPr/>
          <a:lstStyle/>
          <a:p>
            <a:pPr>
              <a:buFont typeface="Wingdings 2" panose="05020102010507070707" pitchFamily="18" charset="2"/>
              <a:buNone/>
            </a:pPr>
            <a:r>
              <a:rPr lang="en-US" altLang="zh-CN" b="1"/>
              <a:t>   </a:t>
            </a:r>
            <a:r>
              <a:rPr lang="zh-CN" altLang="en-US" b="1"/>
              <a:t>二、</a:t>
            </a:r>
            <a:r>
              <a:rPr lang="zh-CN" altLang="en-US" b="1">
                <a:hlinkClick r:id="rId2" action="ppaction://hlinksldjump"/>
              </a:rPr>
              <a:t>地球自转</a:t>
            </a:r>
            <a:r>
              <a:rPr lang="zh-CN" altLang="en-US" b="1"/>
              <a:t>的规律  </a:t>
            </a:r>
          </a:p>
          <a:p>
            <a:pPr>
              <a:buFont typeface="Wingdings 2" panose="05020102010507070707" pitchFamily="18" charset="2"/>
              <a:buNone/>
            </a:pPr>
            <a:r>
              <a:rPr lang="zh-CN" altLang="en-US" sz="2800" b="1"/>
              <a:t>  </a:t>
            </a:r>
            <a:r>
              <a:rPr lang="en-US" altLang="zh-CN" sz="2800" b="1"/>
              <a:t>1.</a:t>
            </a:r>
            <a:r>
              <a:rPr lang="zh-CN" altLang="en-US" sz="2800" b="1"/>
              <a:t>方向：</a:t>
            </a:r>
            <a:r>
              <a:rPr lang="en-US" altLang="zh-CN" sz="2800" b="1"/>
              <a:t>w → E</a:t>
            </a:r>
          </a:p>
          <a:p>
            <a:pPr>
              <a:buFont typeface="Wingdings 2" panose="05020102010507070707" pitchFamily="18" charset="2"/>
              <a:buNone/>
            </a:pPr>
            <a:r>
              <a:rPr lang="en-US" altLang="zh-CN" sz="2800" b="1"/>
              <a:t>  2.</a:t>
            </a:r>
            <a:r>
              <a:rPr lang="zh-CN" altLang="en-US" sz="2800" b="1"/>
              <a:t>周期</a:t>
            </a:r>
            <a:r>
              <a:rPr lang="en-US" altLang="zh-CN" sz="2800" b="1"/>
              <a:t>:</a:t>
            </a:r>
            <a:r>
              <a:rPr lang="zh-CN" altLang="en-US" sz="2800" b="1"/>
              <a:t>日（有恒星日、太阳日、太阴日等）</a:t>
            </a:r>
          </a:p>
          <a:p>
            <a:pPr>
              <a:buFont typeface="Wingdings 2" panose="05020102010507070707" pitchFamily="18" charset="2"/>
              <a:buNone/>
            </a:pPr>
            <a:r>
              <a:rPr lang="zh-CN" altLang="en-US" sz="2800" b="1"/>
              <a:t>  </a:t>
            </a:r>
            <a:r>
              <a:rPr lang="en-US" altLang="zh-CN" sz="2800" b="1"/>
              <a:t>3.</a:t>
            </a:r>
            <a:r>
              <a:rPr lang="zh-CN" altLang="en-US" sz="2800" b="1"/>
              <a:t>速度</a:t>
            </a:r>
          </a:p>
          <a:p>
            <a:pPr>
              <a:buFont typeface="Wingdings 2" panose="05020102010507070707" pitchFamily="18" charset="2"/>
              <a:buNone/>
            </a:pPr>
            <a:r>
              <a:rPr lang="zh-CN" altLang="en-US" sz="2800" b="1"/>
              <a:t>    </a:t>
            </a:r>
            <a:r>
              <a:rPr lang="en-US" altLang="zh-CN" sz="2800" b="1"/>
              <a:t>(1)</a:t>
            </a:r>
            <a:r>
              <a:rPr lang="zh-CN" altLang="en-US" sz="2800" b="1"/>
              <a:t>角速度：    </a:t>
            </a:r>
            <a:r>
              <a:rPr lang="el-GR" altLang="zh-CN" sz="2800" b="1">
                <a:cs typeface="Arial" panose="020B0604020202020204" pitchFamily="34" charset="0"/>
              </a:rPr>
              <a:t>ω</a:t>
            </a:r>
            <a:r>
              <a:rPr lang="en-US" altLang="zh-CN" sz="2800" b="1">
                <a:cs typeface="Arial" panose="020B0604020202020204" pitchFamily="34" charset="0"/>
              </a:rPr>
              <a:t>=360°/</a:t>
            </a:r>
            <a:r>
              <a:rPr lang="zh-CN" altLang="en-US" sz="2800" b="1">
                <a:cs typeface="Arial" panose="020B0604020202020204" pitchFamily="34" charset="0"/>
              </a:rPr>
              <a:t>恒星日</a:t>
            </a:r>
            <a:r>
              <a:rPr lang="en-US" altLang="zh-CN" sz="2800" b="1">
                <a:cs typeface="Arial" panose="020B0604020202020204" pitchFamily="34" charset="0"/>
              </a:rPr>
              <a:t>=360°59'/</a:t>
            </a:r>
            <a:r>
              <a:rPr lang="zh-CN" altLang="en-US" sz="2800" b="1">
                <a:cs typeface="Arial" panose="020B0604020202020204" pitchFamily="34" charset="0"/>
              </a:rPr>
              <a:t>太阳日</a:t>
            </a:r>
          </a:p>
          <a:p>
            <a:pPr>
              <a:buFont typeface="Wingdings 2" panose="05020102010507070707" pitchFamily="18" charset="2"/>
              <a:buNone/>
            </a:pPr>
            <a:r>
              <a:rPr lang="zh-CN" altLang="en-US" sz="2800" b="1"/>
              <a:t>    </a:t>
            </a:r>
            <a:r>
              <a:rPr lang="en-US" altLang="zh-CN" sz="2800" b="1"/>
              <a:t>(2)</a:t>
            </a:r>
            <a:r>
              <a:rPr lang="zh-CN" altLang="en-US" sz="2800" b="1"/>
              <a:t>线速度：    </a:t>
            </a:r>
            <a:r>
              <a:rPr lang="en-US" altLang="zh-CN" sz="2800" b="1"/>
              <a:t>V= </a:t>
            </a:r>
            <a:r>
              <a:rPr lang="el-GR" altLang="zh-CN" sz="2800" b="1">
                <a:cs typeface="Arial" panose="020B0604020202020204" pitchFamily="34" charset="0"/>
              </a:rPr>
              <a:t>ω</a:t>
            </a:r>
            <a:r>
              <a:rPr lang="en-US" altLang="zh-CN" sz="2800" b="1"/>
              <a:t>(R+h) cos</a:t>
            </a:r>
            <a:r>
              <a:rPr lang="el-GR" altLang="zh-CN" sz="2800" b="1">
                <a:cs typeface="Arial" panose="020B0604020202020204" pitchFamily="34" charset="0"/>
              </a:rPr>
              <a:t>φ</a:t>
            </a:r>
            <a:r>
              <a:rPr lang="en-US" altLang="zh-CN" sz="2800" b="1">
                <a:cs typeface="Arial" panose="020B0604020202020204" pitchFamily="34" charset="0"/>
              </a:rPr>
              <a:t> </a:t>
            </a:r>
            <a:r>
              <a:rPr lang="zh-CN" altLang="en-US" sz="2800" b="1">
                <a:cs typeface="Arial" panose="020B0604020202020204" pitchFamily="34" charset="0"/>
              </a:rPr>
              <a:t>（ </a:t>
            </a:r>
            <a:r>
              <a:rPr lang="el-GR" altLang="zh-CN" sz="2800" b="1">
                <a:cs typeface="Arial" panose="020B0604020202020204" pitchFamily="34" charset="0"/>
              </a:rPr>
              <a:t>ω</a:t>
            </a:r>
            <a:r>
              <a:rPr lang="en-US" altLang="zh-CN" sz="2800" b="1">
                <a:cs typeface="Arial" panose="020B0604020202020204" pitchFamily="34" charset="0"/>
              </a:rPr>
              <a:t> </a:t>
            </a:r>
            <a:r>
              <a:rPr lang="zh-CN" altLang="en-US" sz="2800" b="1">
                <a:cs typeface="Arial" panose="020B0604020202020204" pitchFamily="34" charset="0"/>
              </a:rPr>
              <a:t>为角速度，</a:t>
            </a:r>
            <a:r>
              <a:rPr lang="en-US" altLang="zh-CN" sz="2800" b="1">
                <a:cs typeface="Arial" panose="020B0604020202020204" pitchFamily="34" charset="0"/>
              </a:rPr>
              <a:t>R</a:t>
            </a:r>
            <a:r>
              <a:rPr lang="zh-CN" altLang="en-US" sz="2800" b="1">
                <a:cs typeface="Arial" panose="020B0604020202020204" pitchFamily="34" charset="0"/>
              </a:rPr>
              <a:t>为地球半径，</a:t>
            </a:r>
            <a:r>
              <a:rPr lang="en-US" altLang="zh-CN" sz="2800" b="1">
                <a:cs typeface="Arial" panose="020B0604020202020204" pitchFamily="34" charset="0"/>
              </a:rPr>
              <a:t>h</a:t>
            </a:r>
            <a:r>
              <a:rPr lang="zh-CN" altLang="en-US" sz="2800" b="1">
                <a:cs typeface="Arial" panose="020B0604020202020204" pitchFamily="34" charset="0"/>
              </a:rPr>
              <a:t>为高度， </a:t>
            </a:r>
            <a:r>
              <a:rPr lang="el-GR" altLang="zh-CN" sz="2800" b="1">
                <a:cs typeface="Arial" panose="020B0604020202020204" pitchFamily="34" charset="0"/>
              </a:rPr>
              <a:t>φ</a:t>
            </a:r>
            <a:r>
              <a:rPr lang="en-US" altLang="zh-CN" sz="2800" b="1">
                <a:cs typeface="Arial" panose="020B0604020202020204" pitchFamily="34" charset="0"/>
              </a:rPr>
              <a:t> </a:t>
            </a:r>
            <a:r>
              <a:rPr lang="zh-CN" altLang="en-US" sz="2800" b="1">
                <a:cs typeface="Arial" panose="020B0604020202020204" pitchFamily="34" charset="0"/>
              </a:rPr>
              <a:t>为地理纬度）</a:t>
            </a:r>
            <a:endParaRPr lang="zh-CN" altLang="el-GR" sz="2800" b="1">
              <a:cs typeface="Arial" panose="020B0604020202020204" pitchFamily="34" charset="0"/>
            </a:endParaRPr>
          </a:p>
          <a:p>
            <a:pPr>
              <a:buFont typeface="Wingdings 2" panose="05020102010507070707" pitchFamily="18" charset="2"/>
              <a:buNone/>
            </a:pPr>
            <a:r>
              <a:rPr lang="zh-CN" altLang="en-US" sz="2800" b="1"/>
              <a:t>    </a:t>
            </a:r>
            <a:r>
              <a:rPr lang="en-US" altLang="zh-CN" sz="2800" b="1"/>
              <a:t>(3)</a:t>
            </a:r>
            <a:r>
              <a:rPr lang="zh-CN" altLang="en-US" sz="2800" b="1"/>
              <a:t>速度的变化</a:t>
            </a:r>
            <a:r>
              <a:rPr lang="en-US" altLang="zh-CN" sz="2800" b="1"/>
              <a:t>:</a:t>
            </a:r>
            <a:r>
              <a:rPr lang="zh-CN" altLang="en-US" sz="2800" b="1"/>
              <a:t>长期变化、季节变化和不规则变化</a:t>
            </a:r>
            <a:endParaRPr lang="zh-CN" altLang="en-US" b="1"/>
          </a:p>
          <a:p>
            <a:pPr>
              <a:buFont typeface="Wingdings 2" panose="05020102010507070707" pitchFamily="18" charset="2"/>
              <a:buNone/>
            </a:pPr>
            <a:endParaRPr lang="en-US" altLang="zh-CN" sz="28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2467">
                                            <p:txEl>
                                              <p:pRg st="1" end="1"/>
                                            </p:txEl>
                                          </p:spTgt>
                                        </p:tgtEl>
                                        <p:attrNameLst>
                                          <p:attrName>style.visibility</p:attrName>
                                        </p:attrNameLst>
                                      </p:cBhvr>
                                      <p:to>
                                        <p:strVal val="visible"/>
                                      </p:to>
                                    </p:set>
                                    <p:animEffect transition="in" filter="slide(fromBottom)">
                                      <p:cBhvr>
                                        <p:cTn id="7" dur="500"/>
                                        <p:tgtEl>
                                          <p:spTgt spid="6246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62467">
                                            <p:txEl>
                                              <p:pRg st="2" end="2"/>
                                            </p:txEl>
                                          </p:spTgt>
                                        </p:tgtEl>
                                        <p:attrNameLst>
                                          <p:attrName>style.visibility</p:attrName>
                                        </p:attrNameLst>
                                      </p:cBhvr>
                                      <p:to>
                                        <p:strVal val="visible"/>
                                      </p:to>
                                    </p:set>
                                    <p:animEffect transition="in" filter="slide(fromBottom)">
                                      <p:cBhvr>
                                        <p:cTn id="12" dur="500"/>
                                        <p:tgtEl>
                                          <p:spTgt spid="6246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62467">
                                            <p:txEl>
                                              <p:pRg st="3" end="3"/>
                                            </p:txEl>
                                          </p:spTgt>
                                        </p:tgtEl>
                                        <p:attrNameLst>
                                          <p:attrName>style.visibility</p:attrName>
                                        </p:attrNameLst>
                                      </p:cBhvr>
                                      <p:to>
                                        <p:strVal val="visible"/>
                                      </p:to>
                                    </p:set>
                                    <p:animEffect transition="in" filter="slide(fromBottom)">
                                      <p:cBhvr>
                                        <p:cTn id="17" dur="500"/>
                                        <p:tgtEl>
                                          <p:spTgt spid="6246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62467">
                                            <p:txEl>
                                              <p:pRg st="4" end="4"/>
                                            </p:txEl>
                                          </p:spTgt>
                                        </p:tgtEl>
                                        <p:attrNameLst>
                                          <p:attrName>style.visibility</p:attrName>
                                        </p:attrNameLst>
                                      </p:cBhvr>
                                      <p:to>
                                        <p:strVal val="visible"/>
                                      </p:to>
                                    </p:set>
                                    <p:animEffect transition="in" filter="slide(fromBottom)">
                                      <p:cBhvr>
                                        <p:cTn id="22" dur="500"/>
                                        <p:tgtEl>
                                          <p:spTgt spid="62467">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62467">
                                            <p:txEl>
                                              <p:pRg st="5" end="5"/>
                                            </p:txEl>
                                          </p:spTgt>
                                        </p:tgtEl>
                                        <p:attrNameLst>
                                          <p:attrName>style.visibility</p:attrName>
                                        </p:attrNameLst>
                                      </p:cBhvr>
                                      <p:to>
                                        <p:strVal val="visible"/>
                                      </p:to>
                                    </p:set>
                                    <p:animEffect transition="in" filter="slide(fromBottom)">
                                      <p:cBhvr>
                                        <p:cTn id="27" dur="500"/>
                                        <p:tgtEl>
                                          <p:spTgt spid="62467">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62467">
                                            <p:txEl>
                                              <p:pRg st="6" end="6"/>
                                            </p:txEl>
                                          </p:spTgt>
                                        </p:tgtEl>
                                        <p:attrNameLst>
                                          <p:attrName>style.visibility</p:attrName>
                                        </p:attrNameLst>
                                      </p:cBhvr>
                                      <p:to>
                                        <p:strVal val="visible"/>
                                      </p:to>
                                    </p:set>
                                    <p:animEffect transition="in" filter="slide(fromBottom)">
                                      <p:cBhvr>
                                        <p:cTn id="32" dur="500"/>
                                        <p:tgtEl>
                                          <p:spTgt spid="624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Rectangle 3">
            <a:extLst>
              <a:ext uri="{FF2B5EF4-FFF2-40B4-BE49-F238E27FC236}">
                <a16:creationId xmlns:a16="http://schemas.microsoft.com/office/drawing/2014/main" id="{BFB331EB-FC29-4586-B028-663205E223BF}"/>
              </a:ext>
            </a:extLst>
          </p:cNvPr>
          <p:cNvSpPr>
            <a:spLocks noGrp="1" noRot="1" noChangeArrowheads="1"/>
          </p:cNvSpPr>
          <p:nvPr>
            <p:ph type="body" idx="1"/>
          </p:nvPr>
        </p:nvSpPr>
        <p:spPr>
          <a:xfrm>
            <a:off x="827088" y="549275"/>
            <a:ext cx="6192837" cy="5616575"/>
          </a:xfrm>
        </p:spPr>
        <p:txBody>
          <a:bodyPr/>
          <a:lstStyle/>
          <a:p>
            <a:pPr>
              <a:lnSpc>
                <a:spcPct val="80000"/>
              </a:lnSpc>
              <a:buFont typeface="Wingdings 2" panose="05020102010507070707" pitchFamily="18" charset="2"/>
              <a:buNone/>
            </a:pPr>
            <a:r>
              <a:rPr lang="en-US" altLang="zh-CN" sz="2800" b="1"/>
              <a:t>  </a:t>
            </a:r>
            <a:r>
              <a:rPr lang="zh-CN" altLang="en-US" sz="2800" b="1"/>
              <a:t>三、地球自转的地理效应</a:t>
            </a:r>
          </a:p>
          <a:p>
            <a:pPr>
              <a:lnSpc>
                <a:spcPct val="80000"/>
              </a:lnSpc>
              <a:buFont typeface="Wingdings 2" panose="05020102010507070707" pitchFamily="18" charset="2"/>
              <a:buNone/>
            </a:pPr>
            <a:r>
              <a:rPr lang="zh-CN" altLang="en-US" sz="2800" b="1"/>
              <a:t>  </a:t>
            </a:r>
            <a:r>
              <a:rPr lang="en-US" altLang="zh-CN" sz="2800" b="1"/>
              <a:t>1.</a:t>
            </a:r>
            <a:r>
              <a:rPr lang="zh-CN" altLang="en-US" sz="2800" b="1"/>
              <a:t>天体的</a:t>
            </a:r>
            <a:r>
              <a:rPr lang="zh-CN" altLang="en-US" sz="2800" b="1">
                <a:hlinkClick r:id="rId2" action="ppaction://hlinksldjump"/>
              </a:rPr>
              <a:t>周日视运动</a:t>
            </a:r>
            <a:endParaRPr lang="zh-CN" altLang="en-US" sz="2800" b="1"/>
          </a:p>
          <a:p>
            <a:pPr>
              <a:lnSpc>
                <a:spcPct val="80000"/>
              </a:lnSpc>
              <a:buFont typeface="Wingdings 2" panose="05020102010507070707" pitchFamily="18" charset="2"/>
              <a:buNone/>
            </a:pPr>
            <a:r>
              <a:rPr lang="zh-CN" altLang="en-US" sz="2800" b="1"/>
              <a:t>      （</a:t>
            </a:r>
            <a:r>
              <a:rPr lang="en-US" altLang="zh-CN" sz="2800" b="1"/>
              <a:t>1</a:t>
            </a:r>
            <a:r>
              <a:rPr lang="zh-CN" altLang="en-US" sz="2800" b="1"/>
              <a:t>） 运动的转轴－－天轴</a:t>
            </a:r>
          </a:p>
          <a:p>
            <a:pPr>
              <a:lnSpc>
                <a:spcPct val="80000"/>
              </a:lnSpc>
              <a:buFont typeface="Wingdings 2" panose="05020102010507070707" pitchFamily="18" charset="2"/>
              <a:buNone/>
            </a:pPr>
            <a:r>
              <a:rPr lang="zh-CN" altLang="en-US" sz="2800" b="1"/>
              <a:t>      （</a:t>
            </a:r>
            <a:r>
              <a:rPr lang="en-US" altLang="zh-CN" sz="2800" b="1"/>
              <a:t>2</a:t>
            </a:r>
            <a:r>
              <a:rPr lang="zh-CN" altLang="en-US" sz="2800" b="1"/>
              <a:t>）  运动的方向－－与地球自转相反</a:t>
            </a:r>
          </a:p>
          <a:p>
            <a:pPr>
              <a:lnSpc>
                <a:spcPct val="80000"/>
              </a:lnSpc>
              <a:buFont typeface="Wingdings 2" panose="05020102010507070707" pitchFamily="18" charset="2"/>
              <a:buNone/>
            </a:pPr>
            <a:r>
              <a:rPr lang="zh-CN" altLang="en-US" sz="2800" b="1"/>
              <a:t>      （</a:t>
            </a:r>
            <a:r>
              <a:rPr lang="en-US" altLang="zh-CN" sz="2800" b="1"/>
              <a:t>3</a:t>
            </a:r>
            <a:r>
              <a:rPr lang="zh-CN" altLang="en-US" sz="2800" b="1"/>
              <a:t>）  运动的周期－－日</a:t>
            </a:r>
          </a:p>
          <a:p>
            <a:pPr>
              <a:lnSpc>
                <a:spcPct val="80000"/>
              </a:lnSpc>
              <a:buFont typeface="Wingdings 2" panose="05020102010507070707" pitchFamily="18" charset="2"/>
              <a:buNone/>
            </a:pPr>
            <a:r>
              <a:rPr lang="zh-CN" altLang="en-US" sz="2800" b="1"/>
              <a:t>  </a:t>
            </a:r>
            <a:r>
              <a:rPr lang="en-US" altLang="zh-CN" sz="2800" b="1"/>
              <a:t>2.</a:t>
            </a:r>
            <a:r>
              <a:rPr lang="zh-CN" altLang="en-US" sz="2800" b="1">
                <a:hlinkClick r:id="rId3" action="ppaction://hlinksldjump"/>
              </a:rPr>
              <a:t>昼夜的交替</a:t>
            </a:r>
            <a:endParaRPr lang="zh-CN" altLang="en-US" sz="2800" b="1"/>
          </a:p>
          <a:p>
            <a:pPr>
              <a:lnSpc>
                <a:spcPct val="80000"/>
              </a:lnSpc>
              <a:buFont typeface="Wingdings 2" panose="05020102010507070707" pitchFamily="18" charset="2"/>
              <a:buNone/>
            </a:pPr>
            <a:r>
              <a:rPr lang="zh-CN" altLang="en-US" sz="2800" b="1"/>
              <a:t>  </a:t>
            </a:r>
            <a:r>
              <a:rPr lang="en-US" altLang="zh-CN" sz="2800" b="1"/>
              <a:t>3.</a:t>
            </a:r>
            <a:r>
              <a:rPr lang="zh-CN" altLang="en-US" sz="2800" b="1"/>
              <a:t>地球坐标的确定</a:t>
            </a:r>
          </a:p>
          <a:p>
            <a:pPr>
              <a:lnSpc>
                <a:spcPct val="80000"/>
              </a:lnSpc>
              <a:buFont typeface="Wingdings 2" panose="05020102010507070707" pitchFamily="18" charset="2"/>
              <a:buNone/>
            </a:pPr>
            <a:r>
              <a:rPr lang="zh-CN" altLang="en-US" sz="2800" b="1"/>
              <a:t>      （</a:t>
            </a:r>
            <a:r>
              <a:rPr lang="en-US" altLang="zh-CN" sz="2800" b="1"/>
              <a:t>1</a:t>
            </a:r>
            <a:r>
              <a:rPr lang="zh-CN" altLang="en-US" sz="2800" b="1"/>
              <a:t>） 经纬线与地球上的方向</a:t>
            </a:r>
          </a:p>
          <a:p>
            <a:pPr>
              <a:lnSpc>
                <a:spcPct val="80000"/>
              </a:lnSpc>
              <a:buFont typeface="Wingdings 2" panose="05020102010507070707" pitchFamily="18" charset="2"/>
              <a:buNone/>
            </a:pPr>
            <a:r>
              <a:rPr lang="zh-CN" altLang="en-US" sz="2800" b="1"/>
              <a:t>      （</a:t>
            </a:r>
            <a:r>
              <a:rPr lang="en-US" altLang="zh-CN" sz="2800" b="1"/>
              <a:t>2</a:t>
            </a:r>
            <a:r>
              <a:rPr lang="zh-CN" altLang="en-US" sz="2800" b="1"/>
              <a:t>） 地理坐标的经纬度</a:t>
            </a:r>
          </a:p>
          <a:p>
            <a:pPr>
              <a:lnSpc>
                <a:spcPct val="80000"/>
              </a:lnSpc>
              <a:buFont typeface="Wingdings 2" panose="05020102010507070707" pitchFamily="18" charset="2"/>
              <a:buNone/>
            </a:pPr>
            <a:r>
              <a:rPr lang="zh-CN" altLang="en-US" sz="2800" b="1"/>
              <a:t>      （</a:t>
            </a:r>
            <a:r>
              <a:rPr lang="en-US" altLang="zh-CN" sz="2800" b="1"/>
              <a:t>3</a:t>
            </a:r>
            <a:r>
              <a:rPr lang="zh-CN" altLang="en-US" sz="2800" b="1"/>
              <a:t>） 地球上的距离</a:t>
            </a:r>
          </a:p>
          <a:p>
            <a:pPr>
              <a:lnSpc>
                <a:spcPct val="80000"/>
              </a:lnSpc>
              <a:buFont typeface="Wingdings 2" panose="05020102010507070707" pitchFamily="18" charset="2"/>
              <a:buNone/>
            </a:pPr>
            <a:r>
              <a:rPr lang="zh-CN" altLang="en-US" sz="2800" b="1"/>
              <a:t>  </a:t>
            </a:r>
            <a:r>
              <a:rPr lang="en-US" altLang="zh-CN" sz="2800" b="1"/>
              <a:t>4.</a:t>
            </a:r>
            <a:r>
              <a:rPr lang="zh-CN" altLang="en-US" sz="2800" b="1"/>
              <a:t>水平运动物体的偏转效应</a:t>
            </a:r>
          </a:p>
          <a:p>
            <a:pPr>
              <a:lnSpc>
                <a:spcPct val="80000"/>
              </a:lnSpc>
              <a:buFont typeface="Wingdings 2" panose="05020102010507070707" pitchFamily="18" charset="2"/>
              <a:buNone/>
            </a:pPr>
            <a:r>
              <a:rPr lang="zh-CN" altLang="en-US" sz="2800" b="1"/>
              <a:t>（南北半球方向相反）</a:t>
            </a:r>
          </a:p>
        </p:txBody>
      </p:sp>
      <p:pic>
        <p:nvPicPr>
          <p:cNvPr id="44036" name="Picture 4" descr="7568,24a322c,b6af,1">
            <a:extLst>
              <a:ext uri="{FF2B5EF4-FFF2-40B4-BE49-F238E27FC236}">
                <a16:creationId xmlns:a16="http://schemas.microsoft.com/office/drawing/2014/main" id="{6248AA89-6DA2-4752-823A-212EC816DBA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092950" y="765175"/>
            <a:ext cx="1223963" cy="1223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4035">
                                            <p:txEl>
                                              <p:pRg st="1" end="1"/>
                                            </p:txEl>
                                          </p:spTgt>
                                        </p:tgtEl>
                                        <p:attrNameLst>
                                          <p:attrName>style.visibility</p:attrName>
                                        </p:attrNameLst>
                                      </p:cBhvr>
                                      <p:to>
                                        <p:strVal val="visible"/>
                                      </p:to>
                                    </p:set>
                                    <p:animEffect transition="in" filter="slide(fromBottom)">
                                      <p:cBhvr>
                                        <p:cTn id="7" dur="500"/>
                                        <p:tgtEl>
                                          <p:spTgt spid="440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44035">
                                            <p:txEl>
                                              <p:pRg st="2" end="2"/>
                                            </p:txEl>
                                          </p:spTgt>
                                        </p:tgtEl>
                                        <p:attrNameLst>
                                          <p:attrName>style.visibility</p:attrName>
                                        </p:attrNameLst>
                                      </p:cBhvr>
                                      <p:to>
                                        <p:strVal val="visible"/>
                                      </p:to>
                                    </p:set>
                                    <p:animEffect transition="in" filter="slide(fromBottom)">
                                      <p:cBhvr>
                                        <p:cTn id="12" dur="500"/>
                                        <p:tgtEl>
                                          <p:spTgt spid="440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44035">
                                            <p:txEl>
                                              <p:pRg st="3" end="3"/>
                                            </p:txEl>
                                          </p:spTgt>
                                        </p:tgtEl>
                                        <p:attrNameLst>
                                          <p:attrName>style.visibility</p:attrName>
                                        </p:attrNameLst>
                                      </p:cBhvr>
                                      <p:to>
                                        <p:strVal val="visible"/>
                                      </p:to>
                                    </p:set>
                                    <p:animEffect transition="in" filter="slide(fromBottom)">
                                      <p:cBhvr>
                                        <p:cTn id="17" dur="500"/>
                                        <p:tgtEl>
                                          <p:spTgt spid="4403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44035">
                                            <p:txEl>
                                              <p:pRg st="4" end="4"/>
                                            </p:txEl>
                                          </p:spTgt>
                                        </p:tgtEl>
                                        <p:attrNameLst>
                                          <p:attrName>style.visibility</p:attrName>
                                        </p:attrNameLst>
                                      </p:cBhvr>
                                      <p:to>
                                        <p:strVal val="visible"/>
                                      </p:to>
                                    </p:set>
                                    <p:animEffect transition="in" filter="slide(fromBottom)">
                                      <p:cBhvr>
                                        <p:cTn id="22" dur="500"/>
                                        <p:tgtEl>
                                          <p:spTgt spid="4403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44035">
                                            <p:txEl>
                                              <p:pRg st="5" end="5"/>
                                            </p:txEl>
                                          </p:spTgt>
                                        </p:tgtEl>
                                        <p:attrNameLst>
                                          <p:attrName>style.visibility</p:attrName>
                                        </p:attrNameLst>
                                      </p:cBhvr>
                                      <p:to>
                                        <p:strVal val="visible"/>
                                      </p:to>
                                    </p:set>
                                    <p:animEffect transition="in" filter="slide(fromBottom)">
                                      <p:cBhvr>
                                        <p:cTn id="27" dur="500"/>
                                        <p:tgtEl>
                                          <p:spTgt spid="4403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44035">
                                            <p:txEl>
                                              <p:pRg st="6" end="6"/>
                                            </p:txEl>
                                          </p:spTgt>
                                        </p:tgtEl>
                                        <p:attrNameLst>
                                          <p:attrName>style.visibility</p:attrName>
                                        </p:attrNameLst>
                                      </p:cBhvr>
                                      <p:to>
                                        <p:strVal val="visible"/>
                                      </p:to>
                                    </p:set>
                                    <p:animEffect transition="in" filter="slide(fromBottom)">
                                      <p:cBhvr>
                                        <p:cTn id="32" dur="500"/>
                                        <p:tgtEl>
                                          <p:spTgt spid="44035">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44035">
                                            <p:txEl>
                                              <p:pRg st="7" end="7"/>
                                            </p:txEl>
                                          </p:spTgt>
                                        </p:tgtEl>
                                        <p:attrNameLst>
                                          <p:attrName>style.visibility</p:attrName>
                                        </p:attrNameLst>
                                      </p:cBhvr>
                                      <p:to>
                                        <p:strVal val="visible"/>
                                      </p:to>
                                    </p:set>
                                    <p:animEffect transition="in" filter="slide(fromBottom)">
                                      <p:cBhvr>
                                        <p:cTn id="37" dur="500"/>
                                        <p:tgtEl>
                                          <p:spTgt spid="44035">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44035">
                                            <p:txEl>
                                              <p:pRg st="8" end="8"/>
                                            </p:txEl>
                                          </p:spTgt>
                                        </p:tgtEl>
                                        <p:attrNameLst>
                                          <p:attrName>style.visibility</p:attrName>
                                        </p:attrNameLst>
                                      </p:cBhvr>
                                      <p:to>
                                        <p:strVal val="visible"/>
                                      </p:to>
                                    </p:set>
                                    <p:animEffect transition="in" filter="slide(fromBottom)">
                                      <p:cBhvr>
                                        <p:cTn id="42" dur="500"/>
                                        <p:tgtEl>
                                          <p:spTgt spid="44035">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nodeType="clickEffect">
                                  <p:stCondLst>
                                    <p:cond delay="0"/>
                                  </p:stCondLst>
                                  <p:childTnLst>
                                    <p:set>
                                      <p:cBhvr>
                                        <p:cTn id="46" dur="1" fill="hold">
                                          <p:stCondLst>
                                            <p:cond delay="0"/>
                                          </p:stCondLst>
                                        </p:cTn>
                                        <p:tgtEl>
                                          <p:spTgt spid="44035">
                                            <p:txEl>
                                              <p:pRg st="9" end="9"/>
                                            </p:txEl>
                                          </p:spTgt>
                                        </p:tgtEl>
                                        <p:attrNameLst>
                                          <p:attrName>style.visibility</p:attrName>
                                        </p:attrNameLst>
                                      </p:cBhvr>
                                      <p:to>
                                        <p:strVal val="visible"/>
                                      </p:to>
                                    </p:set>
                                    <p:animEffect transition="in" filter="slide(fromBottom)">
                                      <p:cBhvr>
                                        <p:cTn id="47" dur="500"/>
                                        <p:tgtEl>
                                          <p:spTgt spid="44035">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4" fill="hold" nodeType="clickEffect">
                                  <p:stCondLst>
                                    <p:cond delay="0"/>
                                  </p:stCondLst>
                                  <p:childTnLst>
                                    <p:set>
                                      <p:cBhvr>
                                        <p:cTn id="51" dur="1" fill="hold">
                                          <p:stCondLst>
                                            <p:cond delay="0"/>
                                          </p:stCondLst>
                                        </p:cTn>
                                        <p:tgtEl>
                                          <p:spTgt spid="44035">
                                            <p:txEl>
                                              <p:pRg st="10" end="10"/>
                                            </p:txEl>
                                          </p:spTgt>
                                        </p:tgtEl>
                                        <p:attrNameLst>
                                          <p:attrName>style.visibility</p:attrName>
                                        </p:attrNameLst>
                                      </p:cBhvr>
                                      <p:to>
                                        <p:strVal val="visible"/>
                                      </p:to>
                                    </p:set>
                                    <p:animEffect transition="in" filter="slide(fromBottom)">
                                      <p:cBhvr>
                                        <p:cTn id="52" dur="500"/>
                                        <p:tgtEl>
                                          <p:spTgt spid="44035">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4" fill="hold" nodeType="clickEffect">
                                  <p:stCondLst>
                                    <p:cond delay="0"/>
                                  </p:stCondLst>
                                  <p:childTnLst>
                                    <p:set>
                                      <p:cBhvr>
                                        <p:cTn id="56" dur="1" fill="hold">
                                          <p:stCondLst>
                                            <p:cond delay="0"/>
                                          </p:stCondLst>
                                        </p:cTn>
                                        <p:tgtEl>
                                          <p:spTgt spid="44035">
                                            <p:txEl>
                                              <p:pRg st="11" end="11"/>
                                            </p:txEl>
                                          </p:spTgt>
                                        </p:tgtEl>
                                        <p:attrNameLst>
                                          <p:attrName>style.visibility</p:attrName>
                                        </p:attrNameLst>
                                      </p:cBhvr>
                                      <p:to>
                                        <p:strVal val="visible"/>
                                      </p:to>
                                    </p:set>
                                    <p:animEffect transition="in" filter="slide(fromBottom)">
                                      <p:cBhvr>
                                        <p:cTn id="57" dur="500"/>
                                        <p:tgtEl>
                                          <p:spTgt spid="4403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天坛月色">
  <a:themeElements>
    <a:clrScheme name="天坛月色 1">
      <a:dk1>
        <a:srgbClr val="DDDDDD"/>
      </a:dk1>
      <a:lt1>
        <a:srgbClr val="FFFFFF"/>
      </a:lt1>
      <a:dk2>
        <a:srgbClr val="3366CC"/>
      </a:dk2>
      <a:lt2>
        <a:srgbClr val="FFFF66"/>
      </a:lt2>
      <a:accent1>
        <a:srgbClr val="879CC8"/>
      </a:accent1>
      <a:accent2>
        <a:srgbClr val="C0C0C0"/>
      </a:accent2>
      <a:accent3>
        <a:srgbClr val="ADB8E2"/>
      </a:accent3>
      <a:accent4>
        <a:srgbClr val="DADADA"/>
      </a:accent4>
      <a:accent5>
        <a:srgbClr val="C3CBE0"/>
      </a:accent5>
      <a:accent6>
        <a:srgbClr val="AEAEAE"/>
      </a:accent6>
      <a:hlink>
        <a:srgbClr val="66FFFF"/>
      </a:hlink>
      <a:folHlink>
        <a:srgbClr val="CCFFCC"/>
      </a:folHlink>
    </a:clrScheme>
    <a:fontScheme name="天坛月色">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天坛月色 1">
        <a:dk1>
          <a:srgbClr val="DDDDDD"/>
        </a:dk1>
        <a:lt1>
          <a:srgbClr val="FFFFFF"/>
        </a:lt1>
        <a:dk2>
          <a:srgbClr val="3366CC"/>
        </a:dk2>
        <a:lt2>
          <a:srgbClr val="FFFF66"/>
        </a:lt2>
        <a:accent1>
          <a:srgbClr val="879CC8"/>
        </a:accent1>
        <a:accent2>
          <a:srgbClr val="C0C0C0"/>
        </a:accent2>
        <a:accent3>
          <a:srgbClr val="ADB8E2"/>
        </a:accent3>
        <a:accent4>
          <a:srgbClr val="DADADA"/>
        </a:accent4>
        <a:accent5>
          <a:srgbClr val="C3CBE0"/>
        </a:accent5>
        <a:accent6>
          <a:srgbClr val="AEAEAE"/>
        </a:accent6>
        <a:hlink>
          <a:srgbClr val="66FFFF"/>
        </a:hlink>
        <a:folHlink>
          <a:srgbClr val="CCFFCC"/>
        </a:folHlink>
      </a:clrScheme>
      <a:clrMap bg1="dk2" tx1="lt1" bg2="dk1" tx2="lt2" accent1="accent1" accent2="accent2" accent3="accent3" accent4="accent4" accent5="accent5" accent6="accent6" hlink="hlink" folHlink="folHlink"/>
    </a:extraClrScheme>
    <a:extraClrScheme>
      <a:clrScheme name="天坛月色 2">
        <a:dk1>
          <a:srgbClr val="C0C0C0"/>
        </a:dk1>
        <a:lt1>
          <a:srgbClr val="FFFFFF"/>
        </a:lt1>
        <a:dk2>
          <a:srgbClr val="006699"/>
        </a:dk2>
        <a:lt2>
          <a:srgbClr val="FFFFFF"/>
        </a:lt2>
        <a:accent1>
          <a:srgbClr val="93B090"/>
        </a:accent1>
        <a:accent2>
          <a:srgbClr val="CCECFF"/>
        </a:accent2>
        <a:accent3>
          <a:srgbClr val="AAB8CA"/>
        </a:accent3>
        <a:accent4>
          <a:srgbClr val="DADADA"/>
        </a:accent4>
        <a:accent5>
          <a:srgbClr val="C8D4C6"/>
        </a:accent5>
        <a:accent6>
          <a:srgbClr val="B9D6E7"/>
        </a:accent6>
        <a:hlink>
          <a:srgbClr val="FFFF66"/>
        </a:hlink>
        <a:folHlink>
          <a:srgbClr val="66FFFF"/>
        </a:folHlink>
      </a:clrScheme>
      <a:clrMap bg1="dk2" tx1="lt1" bg2="dk1" tx2="lt2" accent1="accent1" accent2="accent2" accent3="accent3" accent4="accent4" accent5="accent5" accent6="accent6" hlink="hlink" folHlink="folHlink"/>
    </a:extraClrScheme>
    <a:extraClrScheme>
      <a:clrScheme name="天坛月色 3">
        <a:dk1>
          <a:srgbClr val="DDDDDD"/>
        </a:dk1>
        <a:lt1>
          <a:srgbClr val="FFFFFF"/>
        </a:lt1>
        <a:dk2>
          <a:srgbClr val="7B7BA7"/>
        </a:dk2>
        <a:lt2>
          <a:srgbClr val="FFFF66"/>
        </a:lt2>
        <a:accent1>
          <a:srgbClr val="78AE90"/>
        </a:accent1>
        <a:accent2>
          <a:srgbClr val="B8B8D0"/>
        </a:accent2>
        <a:accent3>
          <a:srgbClr val="BFBFD0"/>
        </a:accent3>
        <a:accent4>
          <a:srgbClr val="DADADA"/>
        </a:accent4>
        <a:accent5>
          <a:srgbClr val="BED3C6"/>
        </a:accent5>
        <a:accent6>
          <a:srgbClr val="A6A6BC"/>
        </a:accent6>
        <a:hlink>
          <a:srgbClr val="66FFCC"/>
        </a:hlink>
        <a:folHlink>
          <a:srgbClr val="CCFF99"/>
        </a:folHlink>
      </a:clrScheme>
      <a:clrMap bg1="dk2" tx1="lt1" bg2="dk1" tx2="lt2" accent1="accent1" accent2="accent2" accent3="accent3" accent4="accent4" accent5="accent5" accent6="accent6" hlink="hlink" folHlink="folHlink"/>
    </a:extraClrScheme>
    <a:extraClrScheme>
      <a:clrScheme name="天坛月色 4">
        <a:dk1>
          <a:srgbClr val="DDDDDD"/>
        </a:dk1>
        <a:lt1>
          <a:srgbClr val="FFFF00"/>
        </a:lt1>
        <a:dk2>
          <a:srgbClr val="6600CC"/>
        </a:dk2>
        <a:lt2>
          <a:srgbClr val="FFFFFF"/>
        </a:lt2>
        <a:accent1>
          <a:srgbClr val="7296B6"/>
        </a:accent1>
        <a:accent2>
          <a:srgbClr val="FF6600"/>
        </a:accent2>
        <a:accent3>
          <a:srgbClr val="B8AAE2"/>
        </a:accent3>
        <a:accent4>
          <a:srgbClr val="DADA00"/>
        </a:accent4>
        <a:accent5>
          <a:srgbClr val="BCC9D7"/>
        </a:accent5>
        <a:accent6>
          <a:srgbClr val="E75C00"/>
        </a:accent6>
        <a:hlink>
          <a:srgbClr val="99FFCC"/>
        </a:hlink>
        <a:folHlink>
          <a:srgbClr val="FFFFFF"/>
        </a:folHlink>
      </a:clrScheme>
      <a:clrMap bg1="dk2" tx1="lt1" bg2="dk1" tx2="lt2" accent1="accent1" accent2="accent2" accent3="accent3" accent4="accent4" accent5="accent5" accent6="accent6" hlink="hlink" folHlink="folHlink"/>
    </a:extraClrScheme>
    <a:extraClrScheme>
      <a:clrScheme name="天坛月色 5">
        <a:dk1>
          <a:srgbClr val="DDDDDD"/>
        </a:dk1>
        <a:lt1>
          <a:srgbClr val="FFFFFF"/>
        </a:lt1>
        <a:dk2>
          <a:srgbClr val="0099CC"/>
        </a:dk2>
        <a:lt2>
          <a:srgbClr val="CCECFF"/>
        </a:lt2>
        <a:accent1>
          <a:srgbClr val="DD8A79"/>
        </a:accent1>
        <a:accent2>
          <a:srgbClr val="339966"/>
        </a:accent2>
        <a:accent3>
          <a:srgbClr val="AACAE2"/>
        </a:accent3>
        <a:accent4>
          <a:srgbClr val="DADADA"/>
        </a:accent4>
        <a:accent5>
          <a:srgbClr val="EBC4BE"/>
        </a:accent5>
        <a:accent6>
          <a:srgbClr val="2D8A5C"/>
        </a:accent6>
        <a:hlink>
          <a:srgbClr val="FFFF66"/>
        </a:hlink>
        <a:folHlink>
          <a:srgbClr val="CCFF99"/>
        </a:folHlink>
      </a:clrScheme>
      <a:clrMap bg1="dk2" tx1="lt1" bg2="dk1" tx2="lt2" accent1="accent1" accent2="accent2" accent3="accent3" accent4="accent4" accent5="accent5" accent6="accent6" hlink="hlink" folHlink="folHlink"/>
    </a:extraClrScheme>
    <a:extraClrScheme>
      <a:clrScheme name="天坛月色 6">
        <a:dk1>
          <a:srgbClr val="C0C0C0"/>
        </a:dk1>
        <a:lt1>
          <a:srgbClr val="FFFFFF"/>
        </a:lt1>
        <a:dk2>
          <a:srgbClr val="536DAD"/>
        </a:dk2>
        <a:lt2>
          <a:srgbClr val="66FF66"/>
        </a:lt2>
        <a:accent1>
          <a:srgbClr val="C48AB6"/>
        </a:accent1>
        <a:accent2>
          <a:srgbClr val="FFCCFF"/>
        </a:accent2>
        <a:accent3>
          <a:srgbClr val="B3BAD3"/>
        </a:accent3>
        <a:accent4>
          <a:srgbClr val="DADADA"/>
        </a:accent4>
        <a:accent5>
          <a:srgbClr val="DEC4D7"/>
        </a:accent5>
        <a:accent6>
          <a:srgbClr val="E7B9E7"/>
        </a:accent6>
        <a:hlink>
          <a:srgbClr val="00FFFF"/>
        </a:hlink>
        <a:folHlink>
          <a:srgbClr val="FFFF66"/>
        </a:folHlink>
      </a:clrScheme>
      <a:clrMap bg1="dk2" tx1="lt1" bg2="dk1" tx2="lt2" accent1="accent1" accent2="accent2" accent3="accent3" accent4="accent4" accent5="accent5" accent6="accent6" hlink="hlink" folHlink="folHlink"/>
    </a:extraClrScheme>
    <a:extraClrScheme>
      <a:clrScheme name="天坛月色 7">
        <a:dk1>
          <a:srgbClr val="C0C0C0"/>
        </a:dk1>
        <a:lt1>
          <a:srgbClr val="FFFF00"/>
        </a:lt1>
        <a:dk2>
          <a:srgbClr val="996633"/>
        </a:dk2>
        <a:lt2>
          <a:srgbClr val="66FFFF"/>
        </a:lt2>
        <a:accent1>
          <a:srgbClr val="CD7C73"/>
        </a:accent1>
        <a:accent2>
          <a:srgbClr val="B6B6CE"/>
        </a:accent2>
        <a:accent3>
          <a:srgbClr val="CAB8AD"/>
        </a:accent3>
        <a:accent4>
          <a:srgbClr val="DADA00"/>
        </a:accent4>
        <a:accent5>
          <a:srgbClr val="E3BFBC"/>
        </a:accent5>
        <a:accent6>
          <a:srgbClr val="A5A5BA"/>
        </a:accent6>
        <a:hlink>
          <a:srgbClr val="000000"/>
        </a:hlink>
        <a:folHlink>
          <a:srgbClr val="CCECFF"/>
        </a:folHlink>
      </a:clrScheme>
      <a:clrMap bg1="dk2" tx1="lt1" bg2="dk1" tx2="lt2" accent1="accent1" accent2="accent2" accent3="accent3" accent4="accent4" accent5="accent5" accent6="accent6" hlink="hlink" folHlink="folHlink"/>
    </a:extraClrScheme>
    <a:extraClrScheme>
      <a:clrScheme name="天坛月色 8">
        <a:dk1>
          <a:srgbClr val="C0C0C0"/>
        </a:dk1>
        <a:lt1>
          <a:srgbClr val="FFFF66"/>
        </a:lt1>
        <a:dk2>
          <a:srgbClr val="008080"/>
        </a:dk2>
        <a:lt2>
          <a:srgbClr val="FFFF00"/>
        </a:lt2>
        <a:accent1>
          <a:srgbClr val="859CC9"/>
        </a:accent1>
        <a:accent2>
          <a:srgbClr val="FFCCFF"/>
        </a:accent2>
        <a:accent3>
          <a:srgbClr val="AAC0C0"/>
        </a:accent3>
        <a:accent4>
          <a:srgbClr val="DADA56"/>
        </a:accent4>
        <a:accent5>
          <a:srgbClr val="C2CBE1"/>
        </a:accent5>
        <a:accent6>
          <a:srgbClr val="E7B9E7"/>
        </a:accent6>
        <a:hlink>
          <a:srgbClr val="99FFCC"/>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CDESIGNO</Template>
  <TotalTime>768</TotalTime>
  <Words>2913</Words>
  <Application>Microsoft Office PowerPoint</Application>
  <PresentationFormat>全屏显示(4:3)</PresentationFormat>
  <Paragraphs>174</Paragraphs>
  <Slides>42</Slides>
  <Notes>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42</vt:i4>
      </vt:variant>
    </vt:vector>
  </HeadingPairs>
  <TitlesOfParts>
    <vt:vector size="50" baseType="lpstr">
      <vt:lpstr>Arial</vt:lpstr>
      <vt:lpstr>宋体</vt:lpstr>
      <vt:lpstr>Wingdings 2</vt:lpstr>
      <vt:lpstr>Symbol</vt:lpstr>
      <vt:lpstr>Times New Roman</vt:lpstr>
      <vt:lpstr>隶书</vt:lpstr>
      <vt:lpstr>天坛月色</vt:lpstr>
      <vt:lpstr>画笔图片</vt:lpstr>
      <vt:lpstr>第9章 地球及其运动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证明地球自转的摆－－傅科摆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cai</dc:creator>
  <cp:lastModifiedBy>张伯望</cp:lastModifiedBy>
  <cp:revision>45</cp:revision>
  <dcterms:created xsi:type="dcterms:W3CDTF">2005-01-29T11:47:11Z</dcterms:created>
  <dcterms:modified xsi:type="dcterms:W3CDTF">2017-09-08T05:12:12Z</dcterms:modified>
</cp:coreProperties>
</file>